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xml" ContentType="application/xml"/>
  <Default Extension="rels" ContentType="application/vnd.openxmlformats-package.relationships+xml"/>
  <Override PartName="/ppt/notesSlides/notesSlide12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2.xml" ContentType="application/vnd.openxmlformats-officedocument.theme+xml"/>
  <Override PartName="/ppt/notesSlides/notesSlide14.xml" ContentType="application/vnd.openxmlformats-officedocument.presentationml.notes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ppt/notesSlides/notesSlide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slides/slide4.xml" ContentType="application/vnd.openxmlformats-officedocument.presentationml.slid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9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ppt/slides/slide9.xml" ContentType="application/vnd.openxmlformats-officedocument.presentationml.slide+xml"/>
  <Override PartName="/ppt/notesSlides/notesSlide10.xml" ContentType="application/vnd.openxmlformats-officedocument.presentationml.notes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notesSlides/notesSlide7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2" Type="http://schemas.openxmlformats.org/officeDocument/2006/relationships/extended-properties" Target="docProps/app.xml" /><Relationship Id="rId1" Type="http://schemas.openxmlformats.org/package/2006/relationships/metadata/core-properties" Target="docProps/core.xml" /><Relationship Id="rId0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1">
  <p:sldMasterIdLst>
    <p:sldMasterId id="2147483648" r:id="rId0"/>
  </p:sldMasterIdLst>
  <p:notesMasterIdLst>
    <p:notesMasterId r:id="rId16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/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"1.0" encoding="UTF-8" standalone="yes"?><Relationships xmlns="http://schemas.openxmlformats.org/package/2006/relationships"><Relationship Id="rId9" Type="http://schemas.openxmlformats.org/officeDocument/2006/relationships/slide" Target="slides/slide9.xml" /><Relationship Id="rId8" Type="http://schemas.openxmlformats.org/officeDocument/2006/relationships/slide" Target="slides/slide8.xml" /><Relationship Id="rId4" Type="http://schemas.openxmlformats.org/officeDocument/2006/relationships/slide" Target="slides/slide4.xml" /><Relationship Id="rId5" Type="http://schemas.openxmlformats.org/officeDocument/2006/relationships/slide" Target="slides/slide5.xml" /><Relationship Id="rId3" Type="http://schemas.openxmlformats.org/officeDocument/2006/relationships/slide" Target="slides/slide3.xml" /><Relationship Id="rId16" Type="http://schemas.openxmlformats.org/officeDocument/2006/relationships/notesMaster" Target="notesMasters/notesMaster1.xml" /><Relationship Id="rId7" Type="http://schemas.openxmlformats.org/officeDocument/2006/relationships/slide" Target="slides/slide7.xml" /><Relationship Id="rId15" Type="http://schemas.openxmlformats.org/officeDocument/2006/relationships/slide" Target="slides/slide15.xml" /><Relationship Id="rId17" Type="http://schemas.openxmlformats.org/officeDocument/2006/relationships/presProps" Target="presProps.xml" /><Relationship Id="rId6" Type="http://schemas.openxmlformats.org/officeDocument/2006/relationships/slide" Target="slides/slide6.xml" /><Relationship Id="rId14" Type="http://schemas.openxmlformats.org/officeDocument/2006/relationships/slide" Target="slides/slide14.xml" /><Relationship Id="rId13" Type="http://schemas.openxmlformats.org/officeDocument/2006/relationships/slide" Target="slides/slide13.xml" /><Relationship Id="rId18" Type="http://schemas.openxmlformats.org/officeDocument/2006/relationships/tableStyles" Target="tableStyles.xml" /><Relationship Id="rId2" Type="http://schemas.openxmlformats.org/officeDocument/2006/relationships/slide" Target="slides/slide2.xml" /><Relationship Id="rId1" Type="http://schemas.openxmlformats.org/officeDocument/2006/relationships/slide" Target="slides/slide1.xml" /><Relationship Id="rId10" Type="http://schemas.openxmlformats.org/officeDocument/2006/relationships/slide" Target="slides/slide10.xml" /><Relationship Id="rId11" Type="http://schemas.openxmlformats.org/officeDocument/2006/relationships/slide" Target="slides/slide11.xml" /><Relationship Id="rId12" Type="http://schemas.openxmlformats.org/officeDocument/2006/relationships/slide" Target="slides/slide12.xml" /><Relationship Id="rId0" Type="http://schemas.openxmlformats.org/officeDocument/2006/relationships/slideMaster" Target="slideMasters/slideMaster1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pPr/>
            <a:endParaRPr/>
          </a:p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endParaRPr/>
          </a:p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endParaRPr/>
          </a:p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pPr/>
            <a:endParaRPr/>
          </a:p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/>
            <a:endParaRPr/>
          </a:p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pPr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1.xml" /></Relationships>
</file>

<file path=ppt/notesSlides/_rels/notesSlide2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10.xml" /></Relationships>
</file>

<file path=ppt/notesSlides/_rels/notesSlide3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11.xml" /></Relationships>
</file>

<file path=ppt/notesSlides/_rels/notesSlide4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12.xml" /></Relationships>
</file>

<file path=ppt/notesSlides/_rels/notesSlide5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13.xml" /></Relationships>
</file>

<file path=ppt/notesSlides/_rels/notesSlide6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14.xml" /></Relationships>
</file>

<file path=ppt/notesSlides/_rels/notesSlide7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15.xml" /></Relationships>
</file>

<file path=ppt/notesSlides/_rels/notesSlide8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2.xml" /></Relationships>
</file>

<file path=ppt/notesSlides/_rels/notesSlide9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3.xml" /></Relationships>
</file>

<file path=ppt/notesSlides/_rels/notesSlide10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4.xml" /></Relationships>
</file>

<file path=ppt/notesSlides/_rels/notesSlide11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5.xml" /></Relationships>
</file>

<file path=ppt/notesSlides/_rels/notesSlide12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6.xml" /></Relationships>
</file>

<file path=ppt/notesSlides/_rels/notesSlide13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7.xml" /></Relationships>
</file>

<file path=ppt/notesSlides/_rels/notesSlide14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8.xml" /></Relationships>
</file>

<file path=ppt/notesSlides/_rels/notesSlide15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 /><Relationship Id="rId0" Type="http://schemas.openxmlformats.org/officeDocument/2006/relationships/slide" Target="../slides/slide9.xml" /></Relationships>
</file>

<file path=ppt/notesSlides/notesSlide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/>
              <a:t>封面主视觉为OpenAI图像生成工具生成，用于概念表达，不代表真实客户场景。</a:t>
            </a:r>
            <a:endParaRPr/>
          </a:p>
          <a:p>
            <a:pPr/>
            <a:r>
              <a:rPr/>
              <a:t>图标：Lucide Icons，ISC License，https://lucide.dev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/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>
  <p:cSld>
    <p:spTree>
      <p:nvGrpSpPr>
        <p:cNvPr id="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Image Placeholder 1"/>
          <p:cNvSpPr>
            <a:spLocks noGrp="1"/>
          </p:cNvSpPr>
          <p:nvPr>
            <p:ph type="sldImg" idx="0"/>
          </p:nvPr>
        </p:nvSpPr>
        <p:spPr/>
        <p:txBody>
          <a:bodyPr/>
          <a:p/>
        </p:txBody>
      </p:sp>
      <p:sp>
        <p:nvSpPr>
          <p:cNvPr id="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/>
              <a:t>企业微信部署内容根据用户提供的服务范围与交付包配置文件整理。</a:t>
            </a:r>
            <a:endParaRPr/>
          </a:p>
          <a:p>
            <a:pPr/>
            <a:r>
              <a:rPr/>
              <a:t>图标：Lucide Icons，ISC License，https://lucide.dev</a:t>
            </a:r>
            <a:endParaRPr/>
          </a:p>
        </p:txBody>
      </p:sp>
      <p:sp>
        <p:nvSpPr>
          <p:cNvPr id="8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/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>
  <p:cSld>
    <p:spTree>
      <p:nvGrpSpPr>
        <p:cNvPr id="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Image Placeholder 1"/>
          <p:cNvSpPr>
            <a:spLocks noGrp="1"/>
          </p:cNvSpPr>
          <p:nvPr>
            <p:ph type="sldImg" idx="0"/>
          </p:nvPr>
        </p:nvSpPr>
        <p:spPr/>
        <p:txBody>
          <a:bodyPr/>
          <a:p/>
        </p:txBody>
      </p:sp>
      <p:sp>
        <p:nvSpPr>
          <p:cNvPr id="11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/>
              <a:t>培训内容精炼自工作区“企业AI应用部署/工厂老板企业AI应用落地培训课程”。页面图片为OpenAI图像生成工具生成，用于概念表达。</a:t>
            </a:r>
            <a:endParaRPr/>
          </a:p>
          <a:p>
            <a:pPr/>
            <a:r>
              <a:rPr/>
              <a:t>图标：Lucide Icons，ISC License，https://lucide.dev</a:t>
            </a:r>
            <a:endParaRPr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/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Image Placeholder 1"/>
          <p:cNvSpPr>
            <a:spLocks noGrp="1"/>
          </p:cNvSpPr>
          <p:nvPr>
            <p:ph type="sldImg" idx="0"/>
          </p:nvPr>
        </p:nvSpPr>
        <p:spPr/>
        <p:txBody>
          <a:bodyPr/>
          <a:p/>
        </p:txBody>
      </p:sp>
      <p:sp>
        <p:nvSpPr>
          <p:cNvPr id="1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/>
              <a:t>落地路径根据用户确认的交付范围和“企业AI应用部署”培训资料整理。</a:t>
            </a:r>
            <a:endParaRPr/>
          </a:p>
          <a:p>
            <a:pPr/>
            <a:r>
              <a:rPr/>
              <a:t>图标：Lucide Icons，ISC License，https://lucide.dev</a:t>
            </a:r>
            <a:endParaRPr/>
          </a:p>
        </p:txBody>
      </p:sp>
      <p:sp>
        <p:nvSpPr>
          <p:cNvPr id="16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/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>
  <p:cSld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Image Placeholder 1"/>
          <p:cNvSpPr>
            <a:spLocks noGrp="1"/>
          </p:cNvSpPr>
          <p:nvPr>
            <p:ph type="sldImg" idx="0"/>
          </p:nvPr>
        </p:nvSpPr>
        <p:spPr/>
        <p:txBody>
          <a:bodyPr/>
          <a:p/>
        </p:txBody>
      </p:sp>
      <p:sp>
        <p:nvSpPr>
          <p:cNvPr id="1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/>
              <a:t>交付成果根据用户确认的19,800元基础部署范围整理。</a:t>
            </a:r>
            <a:endParaRPr/>
          </a:p>
          <a:p>
            <a:pPr/>
            <a:r>
              <a:rPr/>
              <a:t>图标：Lucide Icons，ISC License，https://lucide.dev</a:t>
            </a:r>
            <a:endParaRPr/>
          </a:p>
        </p:txBody>
      </p:sp>
      <p:sp>
        <p:nvSpPr>
          <p:cNvPr id="20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/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>
  <p:cSld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Image Placeholder 1"/>
          <p:cNvSpPr>
            <a:spLocks noGrp="1"/>
          </p:cNvSpPr>
          <p:nvPr>
            <p:ph type="sldImg" idx="0"/>
          </p:nvPr>
        </p:nvSpPr>
        <p:spPr/>
        <p:txBody>
          <a:bodyPr/>
          <a:p/>
        </p:txBody>
      </p:sp>
      <p:sp>
        <p:nvSpPr>
          <p:cNvPr id="2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/>
              <a:t>价格与服务边界由用户确认：19,800元为基础部署费；5,000元/月仅为咨询服务；定制开发按项目单独报价。第三方软硬件或模型费用需在正式商务文件中另行明确。</a:t>
            </a:r>
            <a:endParaRPr/>
          </a:p>
          <a:p>
            <a:pPr/>
            <a:r>
              <a:rPr/>
              <a:t>图标：Lucide Icons，ISC License，https://lucide.dev</a:t>
            </a:r>
            <a:endParaRPr/>
          </a:p>
        </p:txBody>
      </p:sp>
      <p:sp>
        <p:nvSpPr>
          <p:cNvPr id="2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/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Image Placeholder 1"/>
          <p:cNvSpPr>
            <a:spLocks noGrp="1"/>
          </p:cNvSpPr>
          <p:nvPr>
            <p:ph type="sldImg" idx="0"/>
          </p:nvPr>
        </p:nvSpPr>
        <p:spPr/>
        <p:txBody>
          <a:bodyPr/>
          <a:p/>
        </p:txBody>
      </p:sp>
      <p:sp>
        <p:nvSpPr>
          <p:cNvPr id="2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/>
              <a:t>合作启动页，用于演示结尾与现场沟通。</a:t>
            </a:r>
            <a:endParaRPr/>
          </a:p>
          <a:p>
            <a:pPr/>
            <a:r>
              <a:rPr/>
              <a:t>图标：Lucide Icons，ISC License，https://lucide.dev</a:t>
            </a:r>
            <a:endParaRPr/>
          </a:p>
        </p:txBody>
      </p:sp>
      <p:sp>
        <p:nvSpPr>
          <p:cNvPr id="28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/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Image Placeholder 1"/>
          <p:cNvSpPr>
            <a:spLocks noGrp="1"/>
          </p:cNvSpPr>
          <p:nvPr>
            <p:ph type="sldImg" idx="0"/>
          </p:nvPr>
        </p:nvSpPr>
        <p:spPr/>
        <p:txBody>
          <a:bodyPr/>
          <a:p/>
        </p:txBody>
      </p:sp>
      <p:sp>
        <p:nvSpPr>
          <p:cNvPr id="31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/>
              <a:t>本页问题归纳来自用户提供的品牌AI业务中台交付包与企业AI培训课程。</a:t>
            </a:r>
            <a:endParaRPr/>
          </a:p>
          <a:p>
            <a:pPr/>
            <a:r>
              <a:rPr/>
              <a:t>图标：Lucide Icons，ISC License，https://lucide.dev</a:t>
            </a:r>
            <a:endParaRPr/>
          </a:p>
        </p:txBody>
      </p:sp>
      <p:sp>
        <p:nvSpPr>
          <p:cNvPr id="32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/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ide Image Placeholder 1"/>
          <p:cNvSpPr>
            <a:spLocks noGrp="1"/>
          </p:cNvSpPr>
          <p:nvPr>
            <p:ph type="sldImg" idx="0"/>
          </p:nvPr>
        </p:nvSpPr>
        <p:spPr/>
        <p:txBody>
          <a:bodyPr/>
          <a:p/>
        </p:txBody>
      </p:sp>
      <p:sp>
        <p:nvSpPr>
          <p:cNvPr id="3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/>
              <a:t>场景主视觉为OpenAI图像生成工具生成，用于概念表达。</a:t>
            </a:r>
            <a:endParaRPr/>
          </a:p>
          <a:p>
            <a:pPr/>
            <a:r>
              <a:rPr/>
              <a:t>图标：Lucide Icons，ISC License，https://lucide.dev</a:t>
            </a:r>
            <a:endParaRPr/>
          </a:p>
        </p:txBody>
      </p:sp>
      <p:sp>
        <p:nvSpPr>
          <p:cNvPr id="36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/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Image Placeholder 1"/>
          <p:cNvSpPr>
            <a:spLocks noGrp="1"/>
          </p:cNvSpPr>
          <p:nvPr>
            <p:ph type="sldImg" idx="0"/>
          </p:nvPr>
        </p:nvSpPr>
        <p:spPr/>
        <p:txBody>
          <a:bodyPr/>
          <a:p/>
        </p:txBody>
      </p:sp>
      <p:sp>
        <p:nvSpPr>
          <p:cNvPr id="3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/>
              <a:t>方案架构根据用户提供的品牌AI业务中台交付包整理。</a:t>
            </a:r>
            <a:endParaRPr/>
          </a:p>
          <a:p>
            <a:pPr/>
            <a:r>
              <a:rPr/>
              <a:t>图标：Lucide Icons，ISC License，https://lucide.dev</a:t>
            </a:r>
            <a:endParaRPr/>
          </a:p>
        </p:txBody>
      </p:sp>
      <p:sp>
        <p:nvSpPr>
          <p:cNvPr id="40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/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Image Placeholder 1"/>
          <p:cNvSpPr>
            <a:spLocks noGrp="1"/>
          </p:cNvSpPr>
          <p:nvPr>
            <p:ph type="sldImg" idx="0"/>
          </p:nvPr>
        </p:nvSpPr>
        <p:spPr/>
        <p:txBody>
          <a:bodyPr/>
          <a:p/>
        </p:txBody>
      </p:sp>
      <p:sp>
        <p:nvSpPr>
          <p:cNvPr id="4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/>
              <a:t>应用截图来自工作区内的“品牌AI业务中台交付包”本地演示系统。截图中的经营、库存、财务、经销商和内容数据为演示数据。</a:t>
            </a:r>
            <a:endParaRPr/>
          </a:p>
          <a:p>
            <a:pPr/>
            <a:r>
              <a:rPr/>
              <a:t>图标：Lucide Icons，ISC License，https://lucide.dev</a:t>
            </a:r>
            <a:endParaRPr/>
          </a:p>
        </p:txBody>
      </p:sp>
      <p:sp>
        <p:nvSpPr>
          <p:cNvPr id="4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/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ide Image Placeholder 1"/>
          <p:cNvSpPr>
            <a:spLocks noGrp="1"/>
          </p:cNvSpPr>
          <p:nvPr>
            <p:ph type="sldImg" idx="0"/>
          </p:nvPr>
        </p:nvSpPr>
        <p:spPr/>
        <p:txBody>
          <a:bodyPr/>
          <a:p/>
        </p:txBody>
      </p:sp>
      <p:sp>
        <p:nvSpPr>
          <p:cNvPr id="4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/>
              <a:t>应用截图来自工作区内的“品牌AI业务中台交付包”本地演示系统。截图中的经营、库存、财务、经销商和内容数据为演示数据。</a:t>
            </a:r>
            <a:endParaRPr/>
          </a:p>
          <a:p>
            <a:pPr/>
            <a:r>
              <a:rPr/>
              <a:t>图标：Lucide Icons，ISC License，https://lucide.dev</a:t>
            </a:r>
            <a:endParaRPr/>
          </a:p>
        </p:txBody>
      </p:sp>
      <p:sp>
        <p:nvSpPr>
          <p:cNvPr id="48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/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Image Placeholder 1"/>
          <p:cNvSpPr>
            <a:spLocks noGrp="1"/>
          </p:cNvSpPr>
          <p:nvPr>
            <p:ph type="sldImg" idx="0"/>
          </p:nvPr>
        </p:nvSpPr>
        <p:spPr/>
        <p:txBody>
          <a:bodyPr/>
          <a:p/>
        </p:txBody>
      </p:sp>
      <p:sp>
        <p:nvSpPr>
          <p:cNvPr id="51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/>
              <a:t>应用截图来自工作区内的“品牌AI业务中台交付包”本地演示系统。截图中的经营、库存、财务、经销商和内容数据为演示数据。</a:t>
            </a:r>
            <a:endParaRPr/>
          </a:p>
          <a:p>
            <a:pPr/>
            <a:r>
              <a:rPr/>
              <a:t>图标：Lucide Icons，ISC License，https://lucide.dev</a:t>
            </a:r>
            <a:endParaRPr/>
          </a:p>
        </p:txBody>
      </p:sp>
      <p:sp>
        <p:nvSpPr>
          <p:cNvPr id="52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/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Image Placeholder 1"/>
          <p:cNvSpPr>
            <a:spLocks noGrp="1"/>
          </p:cNvSpPr>
          <p:nvPr>
            <p:ph type="sldImg" idx="0"/>
          </p:nvPr>
        </p:nvSpPr>
        <p:spPr/>
        <p:txBody>
          <a:bodyPr/>
          <a:p/>
        </p:txBody>
      </p:sp>
      <p:sp>
        <p:nvSpPr>
          <p:cNvPr id="5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/>
              <a:t>应用截图来自工作区内的“品牌AI业务中台交付包”本地演示系统。截图中的经营、库存、财务、经销商和内容数据为演示数据。</a:t>
            </a:r>
            <a:endParaRPr/>
          </a:p>
          <a:p>
            <a:pPr/>
            <a:r>
              <a:rPr/>
              <a:t>图标：Lucide Icons，ISC License，https://lucide.dev</a:t>
            </a:r>
            <a:endParaRPr/>
          </a:p>
        </p:txBody>
      </p:sp>
      <p:sp>
        <p:nvSpPr>
          <p:cNvPr id="56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/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lide Image Placeholder 1"/>
          <p:cNvSpPr>
            <a:spLocks noGrp="1"/>
          </p:cNvSpPr>
          <p:nvPr>
            <p:ph type="sldImg" idx="0"/>
          </p:nvPr>
        </p:nvSpPr>
        <p:spPr/>
        <p:txBody>
          <a:bodyPr/>
          <a:p/>
        </p:txBody>
      </p:sp>
      <p:sp>
        <p:nvSpPr>
          <p:cNvPr id="5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/>
              <a:t>Codex与WorkBuddy的分工根据用户确认的服务范围与现有交付包配置整理。</a:t>
            </a:r>
            <a:endParaRPr/>
          </a:p>
          <a:p>
            <a:pPr/>
            <a:r>
              <a:rPr/>
              <a:t>图标：Lucide Icons，ISC License，https://lucide.dev</a:t>
            </a:r>
            <a:endParaRPr/>
          </a:p>
        </p:txBody>
      </p:sp>
      <p:sp>
        <p:nvSpPr>
          <p:cNvPr id="60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/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 /><Relationship Id="rId0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2" Type="http://schemas.openxmlformats.org/officeDocument/2006/relationships/image" Target="media/image1.png" /><Relationship Id="rId1" Type="http://schemas.openxmlformats.org/officeDocument/2006/relationships/notesSlide" Target="../notesSlides/notesSlide1.xml" /><Relationship Id="rId0" Type="http://schemas.openxmlformats.org/officeDocument/2006/relationships/slideLayout" Target="../slideLayouts/slideLayout1.xml" /></Relationships>
</file>

<file path=ppt/slides/_rels/slide2.xml.rels><?xml version="1.0" encoding="UTF-8" standalone="yes"?><Relationships xmlns="http://schemas.openxmlformats.org/package/2006/relationships"><Relationship Id="rId5" Type="http://schemas.openxmlformats.org/officeDocument/2006/relationships/image" Target="media/image22.svg" /><Relationship Id="rId4" Type="http://schemas.openxmlformats.org/officeDocument/2006/relationships/image" Target="media/image21.svg" /><Relationship Id="rId3" Type="http://schemas.openxmlformats.org/officeDocument/2006/relationships/image" Target="media/image20.svg" /><Relationship Id="rId1" Type="http://schemas.openxmlformats.org/officeDocument/2006/relationships/notesSlide" Target="../notesSlides/notesSlide8.xml" /><Relationship Id="rId2" Type="http://schemas.openxmlformats.org/officeDocument/2006/relationships/image" Target="media/image19.svg" /><Relationship Id="rId0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notesSlide" Target="../notesSlides/notesSlide9.xml" /><Relationship Id="rId2" Type="http://schemas.openxmlformats.org/officeDocument/2006/relationships/image" Target="media/image23.png" /><Relationship Id="rId0" Type="http://schemas.openxmlformats.org/officeDocument/2006/relationships/slideLayout" Target="../slideLayouts/slideLayout1.xml" /></Relationships>
</file>

<file path=ppt/slides/_rels/slide4.xml.rels><?xml version="1.0" encoding="UTF-8" standalone="yes"?><Relationships xmlns="http://schemas.openxmlformats.org/package/2006/relationships"><Relationship Id="rId8" Type="http://schemas.openxmlformats.org/officeDocument/2006/relationships/image" Target="media/image30.svg" /><Relationship Id="rId7" Type="http://schemas.openxmlformats.org/officeDocument/2006/relationships/image" Target="media/image29.svg" /><Relationship Id="rId6" Type="http://schemas.openxmlformats.org/officeDocument/2006/relationships/image" Target="media/image28.svg" /><Relationship Id="rId0" Type="http://schemas.openxmlformats.org/officeDocument/2006/relationships/slideLayout" Target="../slideLayouts/slideLayout1.xml" /><Relationship Id="rId3" Type="http://schemas.openxmlformats.org/officeDocument/2006/relationships/image" Target="media/image25.svg" /><Relationship Id="rId2" Type="http://schemas.openxmlformats.org/officeDocument/2006/relationships/image" Target="media/image24.svg" /><Relationship Id="rId1" Type="http://schemas.openxmlformats.org/officeDocument/2006/relationships/notesSlide" Target="../notesSlides/notesSlide10.xml" /><Relationship Id="rId5" Type="http://schemas.openxmlformats.org/officeDocument/2006/relationships/image" Target="media/image27.svg" /><Relationship Id="rId4" Type="http://schemas.openxmlformats.org/officeDocument/2006/relationships/image" Target="media/image26.svg" /></Relationships>
</file>

<file path=ppt/slides/_rels/slide5.xml.rels><?xml version="1.0" encoding="UTF-8" standalone="yes"?><Relationships xmlns="http://schemas.openxmlformats.org/package/2006/relationships"><Relationship Id="rId2" Type="http://schemas.openxmlformats.org/officeDocument/2006/relationships/image" Target="media/image31.png" /><Relationship Id="rId1" Type="http://schemas.openxmlformats.org/officeDocument/2006/relationships/notesSlide" Target="../notesSlides/notesSlide11.xml" /><Relationship Id="rId3" Type="http://schemas.openxmlformats.org/officeDocument/2006/relationships/image" Target="media/image32.svg" /><Relationship Id="rId0" Type="http://schemas.openxmlformats.org/officeDocument/2006/relationships/slideLayout" Target="../slideLayouts/slideLayout1.xml" 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notesSlide" Target="../notesSlides/notesSlide12.xml" /><Relationship Id="rId3" Type="http://schemas.openxmlformats.org/officeDocument/2006/relationships/image" Target="media/image34.svg" /><Relationship Id="rId2" Type="http://schemas.openxmlformats.org/officeDocument/2006/relationships/image" Target="media/image33.png" /><Relationship Id="rId0" Type="http://schemas.openxmlformats.org/officeDocument/2006/relationships/slideLayout" Target="../slideLayouts/slideLayout1.xml" /></Relationships>
</file>

<file path=ppt/slides/_rels/slide7.xml.rels><?xml version="1.0" encoding="UTF-8" standalone="yes"?><Relationships xmlns="http://schemas.openxmlformats.org/package/2006/relationships"><Relationship Id="rId3" Type="http://schemas.openxmlformats.org/officeDocument/2006/relationships/image" Target="media/image36.svg" /><Relationship Id="rId2" Type="http://schemas.openxmlformats.org/officeDocument/2006/relationships/image" Target="media/image35.png" /><Relationship Id="rId1" Type="http://schemas.openxmlformats.org/officeDocument/2006/relationships/notesSlide" Target="../notesSlides/notesSlide13.xml" /><Relationship Id="rId0" Type="http://schemas.openxmlformats.org/officeDocument/2006/relationships/slideLayout" Target="../slideLayouts/slideLayout1.xml" /></Relationships>
</file>

<file path=ppt/slides/_rels/slide8.xml.rels><?xml version="1.0" encoding="UTF-8" standalone="yes"?><Relationships xmlns="http://schemas.openxmlformats.org/package/2006/relationships"><Relationship Id="rId3" Type="http://schemas.openxmlformats.org/officeDocument/2006/relationships/image" Target="media/image38.svg" /><Relationship Id="rId2" Type="http://schemas.openxmlformats.org/officeDocument/2006/relationships/image" Target="media/image37.png" /><Relationship Id="rId1" Type="http://schemas.openxmlformats.org/officeDocument/2006/relationships/notesSlide" Target="../notesSlides/notesSlide14.xml" /><Relationship Id="rId0" Type="http://schemas.openxmlformats.org/officeDocument/2006/relationships/slideLayout" Target="../slideLayouts/slideLayout1.xml" /></Relationships>
</file>

<file path=ppt/slides/_rels/slide9.xml.rels><?xml version="1.0" encoding="UTF-8" standalone="yes"?><Relationships xmlns="http://schemas.openxmlformats.org/package/2006/relationships"><Relationship Id="rId9" Type="http://schemas.openxmlformats.org/officeDocument/2006/relationships/image" Target="media/image46.svg" /><Relationship Id="rId7" Type="http://schemas.openxmlformats.org/officeDocument/2006/relationships/image" Target="media/image44.svg" /><Relationship Id="rId5" Type="http://schemas.openxmlformats.org/officeDocument/2006/relationships/image" Target="media/image42.svg" /><Relationship Id="rId10" Type="http://schemas.openxmlformats.org/officeDocument/2006/relationships/image" Target="media/image47.svg" /><Relationship Id="rId3" Type="http://schemas.openxmlformats.org/officeDocument/2006/relationships/image" Target="media/image40.svg" /><Relationship Id="rId0" Type="http://schemas.openxmlformats.org/officeDocument/2006/relationships/slideLayout" Target="../slideLayouts/slideLayout1.xml" /><Relationship Id="rId2" Type="http://schemas.openxmlformats.org/officeDocument/2006/relationships/image" Target="media/image39.svg" /><Relationship Id="rId8" Type="http://schemas.openxmlformats.org/officeDocument/2006/relationships/image" Target="media/image45.svg" /><Relationship Id="rId12" Type="http://schemas.openxmlformats.org/officeDocument/2006/relationships/image" Target="media/image49.svg" /><Relationship Id="rId6" Type="http://schemas.openxmlformats.org/officeDocument/2006/relationships/image" Target="media/image43.svg" /><Relationship Id="rId11" Type="http://schemas.openxmlformats.org/officeDocument/2006/relationships/image" Target="media/image48.svg" /><Relationship Id="rId4" Type="http://schemas.openxmlformats.org/officeDocument/2006/relationships/image" Target="media/image41.svg" /><Relationship Id="rId1" Type="http://schemas.openxmlformats.org/officeDocument/2006/relationships/notesSlide" Target="../notesSlides/notesSlide15.xml" /></Relationships>
</file>

<file path=ppt/slides/_rels/slide10.xml.rels><?xml version="1.0" encoding="UTF-8" standalone="yes"?><Relationships xmlns="http://schemas.openxmlformats.org/package/2006/relationships"><Relationship Id="rId6" Type="http://schemas.openxmlformats.org/officeDocument/2006/relationships/image" Target="media/image6.svg" /><Relationship Id="rId5" Type="http://schemas.openxmlformats.org/officeDocument/2006/relationships/image" Target="media/image5.svg" /><Relationship Id="rId4" Type="http://schemas.openxmlformats.org/officeDocument/2006/relationships/image" Target="media/image4.svg" /><Relationship Id="rId3" Type="http://schemas.openxmlformats.org/officeDocument/2006/relationships/image" Target="media/image3.svg" /><Relationship Id="rId2" Type="http://schemas.openxmlformats.org/officeDocument/2006/relationships/image" Target="media/image2.svg" /><Relationship Id="rId1" Type="http://schemas.openxmlformats.org/officeDocument/2006/relationships/notesSlide" Target="../notesSlides/notesSlide2.xml" /><Relationship Id="rId0" Type="http://schemas.openxmlformats.org/officeDocument/2006/relationships/slideLayout" Target="../slideLayouts/slideLayout1.xml" /></Relationships>
</file>

<file path=ppt/slides/_rels/slide11.xml.rels><?xml version="1.0" encoding="UTF-8" standalone="yes"?><Relationships xmlns="http://schemas.openxmlformats.org/package/2006/relationships"><Relationship Id="rId2" Type="http://schemas.openxmlformats.org/officeDocument/2006/relationships/image" Target="media/image7.png" /><Relationship Id="rId1" Type="http://schemas.openxmlformats.org/officeDocument/2006/relationships/notesSlide" Target="../notesSlides/notesSlide3.xml" /><Relationship Id="rId0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5" Type="http://schemas.openxmlformats.org/officeDocument/2006/relationships/image" Target="media/image11.svg" /><Relationship Id="rId4" Type="http://schemas.openxmlformats.org/officeDocument/2006/relationships/image" Target="media/image10.svg" /><Relationship Id="rId3" Type="http://schemas.openxmlformats.org/officeDocument/2006/relationships/image" Target="media/image9.svg" /><Relationship Id="rId2" Type="http://schemas.openxmlformats.org/officeDocument/2006/relationships/image" Target="media/image8.svg" /><Relationship Id="rId1" Type="http://schemas.openxmlformats.org/officeDocument/2006/relationships/notesSlide" Target="../notesSlides/notesSlide4.xml" /><Relationship Id="rId0" Type="http://schemas.openxmlformats.org/officeDocument/2006/relationships/slideLayout" Target="../slideLayouts/slideLayout1.xml" /></Relationships>
</file>

<file path=ppt/slides/_rels/slide13.xml.rels><?xml version="1.0" encoding="UTF-8" standalone="yes"?><Relationships xmlns="http://schemas.openxmlformats.org/package/2006/relationships"><Relationship Id="rId6" Type="http://schemas.openxmlformats.org/officeDocument/2006/relationships/image" Target="media/image16.svg" /><Relationship Id="rId7" Type="http://schemas.openxmlformats.org/officeDocument/2006/relationships/image" Target="media/image17.svg" /><Relationship Id="rId5" Type="http://schemas.openxmlformats.org/officeDocument/2006/relationships/image" Target="media/image15.svg" /><Relationship Id="rId3" Type="http://schemas.openxmlformats.org/officeDocument/2006/relationships/image" Target="media/image13.svg" /><Relationship Id="rId2" Type="http://schemas.openxmlformats.org/officeDocument/2006/relationships/image" Target="media/image12.svg" /><Relationship Id="rId1" Type="http://schemas.openxmlformats.org/officeDocument/2006/relationships/notesSlide" Target="../notesSlides/notesSlide5.xml" /><Relationship Id="rId4" Type="http://schemas.openxmlformats.org/officeDocument/2006/relationships/image" Target="media/image14.svg" /><Relationship Id="rId0" Type="http://schemas.openxmlformats.org/officeDocument/2006/relationships/slideLayout" Target="../slideLayouts/slideLayout1.xml" 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notesSlide" Target="../notesSlides/notesSlide6.xml" /><Relationship Id="rId0" Type="http://schemas.openxmlformats.org/officeDocument/2006/relationships/slideLayout" Target="../slideLayouts/slideLayout1.xml" 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notesSlide" Target="../notesSlides/notesSlide7.xml" /><Relationship Id="rId2" Type="http://schemas.openxmlformats.org/officeDocument/2006/relationships/image" Target="media/image18.svg" /><Relationship Id="rId0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2"/>
          <a:srcRect l="0" t="27" r="0" b="27"/>
          <a:stretch>
            <a:fillRect l="0" t="0" r="0" b="0"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"/>
          <p:cNvSpPr>
            <a:spLocks noGrp="1"/>
          </p:cNvSpPr>
          <p:nvPr/>
        </p:nvSpPr>
        <p:spPr>
          <a:xfrm>
            <a:off x="0" y="0"/>
            <a:ext cx="7239000" cy="6858000"/>
          </a:xfrm>
          <a:prstGeom prst="rect">
            <a:avLst/>
          </a:prstGeom>
          <a:ln w="0">
            <a:noFill/>
          </a:ln>
        </p:spPr>
        <p:txBody>
          <a:bodyPr/>
          <a:p/>
        </p:txBody>
      </p:sp>
      <p:sp>
        <p:nvSpPr>
          <p:cNvPr id="4" name=""/>
          <p:cNvSpPr>
            <a:spLocks noGrp="1"/>
          </p:cNvSpPr>
          <p:nvPr/>
        </p:nvSpPr>
        <p:spPr>
          <a:xfrm>
            <a:off x="685800" y="838200"/>
            <a:ext cx="1809750" cy="285750"/>
          </a:xfrm>
          <a:prstGeom prst="roundRect">
            <a:avLst>
              <a:gd name="adj" fmla="val 50000"/>
            </a:avLst>
          </a:prstGeom>
          <a:ln w="0">
            <a:noFill/>
          </a:ln>
        </p:spPr>
        <p:txBody>
          <a:bodyPr anchor="ctr">
            <a:normAutofit fontScale="62500"/>
          </a:bodyPr>
          <a:lstStyle/>
          <a:p>
            <a:pPr algn="l">
              <a:lnSpc>
                <a:spcPct val="108000"/>
              </a:lnSpc>
              <a:buNone/>
              <a:defRPr sz="1050" b="1">
                <a:solidFill>
                  <a:srgbClr val="FFB15A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050" b="1">
                <a:solidFill>
                  <a:srgbClr val="FFB15A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面向制造业品牌企业</a:t>
            </a:r>
            <a:endParaRPr/>
          </a:p>
        </p:txBody>
      </p:sp>
      <p:sp>
        <p:nvSpPr>
          <p:cNvPr id="5" name=""/>
          <p:cNvSpPr>
            <a:spLocks noGrp="1"/>
          </p:cNvSpPr>
          <p:nvPr/>
        </p:nvSpPr>
        <p:spPr>
          <a:xfrm>
            <a:off x="666750" y="1466850"/>
            <a:ext cx="5619750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108000"/>
              </a:lnSpc>
              <a:buNone/>
              <a:defRPr sz="3600" b="1">
                <a:solidFill>
                  <a:srgbClr val="FFFFFF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6000" b="1">
                <a:solidFill>
                  <a:srgbClr val="FFFFFF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品牌AI业务中台</a:t>
            </a:r>
            <a:endParaRPr/>
          </a:p>
        </p:txBody>
      </p:sp>
      <p:sp>
        <p:nvSpPr>
          <p:cNvPr id="6" name=""/>
          <p:cNvSpPr>
            <a:spLocks noGrp="1"/>
          </p:cNvSpPr>
          <p:nvPr/>
        </p:nvSpPr>
        <p:spPr>
          <a:xfrm rot="0" flipH="0" flipV="0">
            <a:off x="685800" y="2400300"/>
            <a:ext cx="5334000" cy="990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12000"/>
              </a:lnSpc>
              <a:buNone/>
              <a:defRPr sz="2025" b="0">
                <a:solidFill>
                  <a:srgbClr val="E6EEF6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E6EEF6"/>
                </a:solidFill>
                <a:latin typeface="PingFang SC"/>
                <a:ea typeface="PingFang SC"/>
                <a:cs typeface="PingFang SC"/>
              </a:rPr>
              <a:t>让企业知识、经营数据和业务流程</a:t>
            </a:r>
            <a:endParaRPr/>
          </a:p>
          <a:p>
            <a:pPr algn="l">
              <a:lnSpc>
                <a:spcPct val="112000"/>
              </a:lnSpc>
              <a:buNone/>
              <a:defRPr sz="2025" b="0">
                <a:solidFill>
                  <a:srgbClr val="E6EEF6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E6EEF6"/>
                </a:solidFill>
                <a:latin typeface="PingFang SC"/>
                <a:ea typeface="PingFang SC"/>
                <a:cs typeface="PingFang SC"/>
              </a:rPr>
              <a:t>真正进入AI应用</a:t>
            </a:r>
            <a:endParaRPr/>
          </a:p>
        </p:txBody>
      </p:sp>
      <p:sp>
        <p:nvSpPr>
          <p:cNvPr id="7" name=""/>
          <p:cNvSpPr>
            <a:spLocks noGrp="1"/>
          </p:cNvSpPr>
          <p:nvPr/>
        </p:nvSpPr>
        <p:spPr>
          <a:xfrm>
            <a:off x="685800" y="3857625"/>
            <a:ext cx="609600" cy="38100"/>
          </a:xfrm>
          <a:prstGeom prst="rect">
            <a:avLst/>
          </a:prstGeom>
          <a:solidFill>
            <a:srgbClr val="F28C28"/>
          </a:solidFill>
          <a:ln w="0">
            <a:noFill/>
          </a:ln>
        </p:spPr>
        <p:txBody>
          <a:bodyPr/>
          <a:p/>
        </p:txBody>
      </p:sp>
      <p:sp>
        <p:nvSpPr>
          <p:cNvPr id="8" name=""/>
          <p:cNvSpPr>
            <a:spLocks noGrp="1"/>
          </p:cNvSpPr>
          <p:nvPr/>
        </p:nvSpPr>
        <p:spPr>
          <a:xfrm>
            <a:off x="685800" y="4095750"/>
            <a:ext cx="5334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CFDDE9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CFDDE9"/>
                </a:solidFill>
                <a:latin typeface="PingFang SC"/>
                <a:ea typeface="PingFang SC"/>
                <a:cs typeface="PingFang SC"/>
              </a:rPr>
              <a:t>基础部署  ·  组织培训  ·  持续咨询  ·  按需定制</a:t>
            </a:r>
            <a:endParaRPr/>
          </a:p>
        </p:txBody>
      </p:sp>
      <p:sp>
        <p:nvSpPr>
          <p:cNvPr id="9" name=""/>
          <p:cNvSpPr>
            <a:spLocks noGrp="1"/>
          </p:cNvSpPr>
          <p:nvPr/>
        </p:nvSpPr>
        <p:spPr>
          <a:xfrm>
            <a:off x="685800" y="6000750"/>
            <a:ext cx="10477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050" b="0">
                <a:solidFill>
                  <a:srgbClr val="B8C8D6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>
                <a:solidFill>
                  <a:srgbClr val="B8C8D6"/>
                </a:solidFill>
                <a:latin typeface="PingFang SC"/>
                <a:ea typeface="PingFang SC"/>
                <a:cs typeface="PingFang SC"/>
              </a:rPr>
              <a:t>2026</a:t>
            </a:r>
            <a:endParaRPr/>
          </a:p>
        </p:txBody>
      </p:sp>
    </p:spTree>
  </p:cSld>
</p:sld>
</file>

<file path=ppt/slides/slide2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bg>
      <p:bgPr>
        <a:solidFill>
          <a:srgbClr val="F7F9FB"/>
        </a:solidFill>
      </p:bgPr>
    </p:bg>
    <p:spTree>
      <p:nvGrpSpPr>
        <p:cNvPr id="1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"/>
          <p:cNvSpPr>
            <a:spLocks noGrp="1"/>
          </p:cNvSpPr>
          <p:nvPr/>
        </p:nvSpPr>
        <p:spPr>
          <a:xfrm>
            <a:off x="609600" y="400050"/>
            <a:ext cx="100012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老板每天面对的信息困境</a:t>
            </a:r>
            <a:endParaRPr/>
          </a:p>
        </p:txBody>
      </p:sp>
      <p:sp>
        <p:nvSpPr>
          <p:cNvPr id="199" name=""/>
          <p:cNvSpPr>
            <a:spLocks noGrp="1"/>
          </p:cNvSpPr>
          <p:nvPr/>
        </p:nvSpPr>
        <p:spPr>
          <a:xfrm>
            <a:off x="628650" y="933450"/>
            <a:ext cx="10001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数据很多，可用于决策的信息很少</a:t>
            </a:r>
            <a:endParaRPr/>
          </a:p>
        </p:txBody>
      </p:sp>
      <p:sp>
        <p:nvSpPr>
          <p:cNvPr id="200" name=""/>
          <p:cNvSpPr>
            <a:spLocks noGrp="1"/>
          </p:cNvSpPr>
          <p:nvPr/>
        </p:nvSpPr>
        <p:spPr>
          <a:xfrm>
            <a:off x="11220450" y="41910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r">
              <a:lnSpc>
                <a:spcPct val="108000"/>
              </a:lnSpc>
              <a:buNone/>
              <a:def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rPr>
              <a:t>02</a:t>
            </a:r>
            <a:endParaRPr/>
          </a:p>
        </p:txBody>
      </p:sp>
      <p:sp>
        <p:nvSpPr>
          <p:cNvPr id="201" name=""/>
          <p:cNvSpPr>
            <a:spLocks noGrp="1"/>
          </p:cNvSpPr>
          <p:nvPr/>
        </p:nvSpPr>
        <p:spPr>
          <a:xfrm>
            <a:off x="609600" y="1200150"/>
            <a:ext cx="10972800" cy="19050"/>
          </a:xfrm>
          <a:prstGeom prst="rect">
            <a:avLst/>
          </a:prstGeom>
          <a:solidFill>
            <a:srgbClr val="D8E1E8"/>
          </a:solidFill>
          <a:ln w="0">
            <a:noFill/>
          </a:ln>
        </p:spPr>
        <p:txBody>
          <a:bodyPr/>
          <a:p/>
        </p:txBody>
      </p:sp>
      <p:sp>
        <p:nvSpPr>
          <p:cNvPr id="202" name=""/>
          <p:cNvSpPr>
            <a:spLocks noGrp="1"/>
          </p:cNvSpPr>
          <p:nvPr/>
        </p:nvSpPr>
        <p:spPr>
          <a:xfrm>
            <a:off x="647700" y="1657350"/>
            <a:ext cx="2505075" cy="2952750"/>
          </a:xfrm>
          <a:prstGeom prst="roundRect">
            <a:avLst>
              <a:gd name="adj" fmla="val 8365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sp>
        <p:nvSpPr>
          <p:cNvPr id="203" name=""/>
          <p:cNvSpPr>
            <a:spLocks noGrp="1"/>
          </p:cNvSpPr>
          <p:nvPr/>
        </p:nvSpPr>
        <p:spPr>
          <a:xfrm>
            <a:off x="647700" y="1657350"/>
            <a:ext cx="2505075" cy="66675"/>
          </a:xfrm>
          <a:prstGeom prst="rect">
            <a:avLst/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pic>
        <p:nvPicPr>
          <p:cNvPr id="20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/>
        </p:blipFill>
        <p:spPr>
          <a:xfrm>
            <a:off x="914400" y="2000250"/>
            <a:ext cx="438150" cy="438150"/>
          </a:xfrm>
          <a:prstGeom prst="rect">
            <a:avLst/>
          </a:prstGeom>
        </p:spPr>
      </p:pic>
      <p:sp>
        <p:nvSpPr>
          <p:cNvPr id="205" name=""/>
          <p:cNvSpPr>
            <a:spLocks noGrp="1"/>
          </p:cNvSpPr>
          <p:nvPr/>
        </p:nvSpPr>
        <p:spPr>
          <a:xfrm>
            <a:off x="914400" y="2647950"/>
            <a:ext cx="19716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307"/>
          </a:bodyPr>
          <a:lstStyle/>
          <a:p>
            <a:pPr algn="l">
              <a:lnSpc>
                <a:spcPct val="108000"/>
              </a:lnSpc>
              <a:buNone/>
              <a:defRPr sz="1800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数据分散</a:t>
            </a:r>
            <a:endParaRPr/>
          </a:p>
        </p:txBody>
      </p:sp>
      <p:sp>
        <p:nvSpPr>
          <p:cNvPr id="206" name=""/>
          <p:cNvSpPr>
            <a:spLocks noGrp="1"/>
          </p:cNvSpPr>
          <p:nvPr/>
        </p:nvSpPr>
        <p:spPr>
          <a:xfrm>
            <a:off x="914400" y="3162300"/>
            <a:ext cx="1971675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25000"/>
              </a:lnSpc>
              <a:buNone/>
              <a:defRPr sz="1350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ERP、Excel和微信群各记一套，老板靠人工汇报</a:t>
            </a:r>
            <a:endParaRPr/>
          </a:p>
        </p:txBody>
      </p:sp>
      <p:sp>
        <p:nvSpPr>
          <p:cNvPr id="207" name=""/>
          <p:cNvSpPr>
            <a:spLocks noGrp="1"/>
          </p:cNvSpPr>
          <p:nvPr/>
        </p:nvSpPr>
        <p:spPr>
          <a:xfrm>
            <a:off x="3476625" y="1657350"/>
            <a:ext cx="2505075" cy="2952750"/>
          </a:xfrm>
          <a:prstGeom prst="roundRect">
            <a:avLst>
              <a:gd name="adj" fmla="val 8365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sp>
        <p:nvSpPr>
          <p:cNvPr id="208" name=""/>
          <p:cNvSpPr>
            <a:spLocks noGrp="1"/>
          </p:cNvSpPr>
          <p:nvPr/>
        </p:nvSpPr>
        <p:spPr>
          <a:xfrm>
            <a:off x="3476625" y="1657350"/>
            <a:ext cx="2505075" cy="66675"/>
          </a:xfrm>
          <a:prstGeom prst="rect">
            <a:avLst/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pic>
        <p:nvPicPr>
          <p:cNvPr id="20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/>
        </p:blipFill>
        <p:spPr>
          <a:xfrm>
            <a:off x="3743325" y="2000250"/>
            <a:ext cx="438150" cy="438150"/>
          </a:xfrm>
          <a:prstGeom prst="rect">
            <a:avLst/>
          </a:prstGeom>
        </p:spPr>
      </p:pic>
      <p:sp>
        <p:nvSpPr>
          <p:cNvPr id="210" name=""/>
          <p:cNvSpPr>
            <a:spLocks noGrp="1"/>
          </p:cNvSpPr>
          <p:nvPr/>
        </p:nvSpPr>
        <p:spPr>
          <a:xfrm>
            <a:off x="3743325" y="2647950"/>
            <a:ext cx="19716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307"/>
          </a:bodyPr>
          <a:lstStyle/>
          <a:p>
            <a:pPr algn="l">
              <a:lnSpc>
                <a:spcPct val="108000"/>
              </a:lnSpc>
              <a:buNone/>
              <a:defRPr sz="1800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经验难复用</a:t>
            </a:r>
            <a:endParaRPr/>
          </a:p>
        </p:txBody>
      </p:sp>
      <p:sp>
        <p:nvSpPr>
          <p:cNvPr id="211" name=""/>
          <p:cNvSpPr>
            <a:spLocks noGrp="1"/>
          </p:cNvSpPr>
          <p:nvPr/>
        </p:nvSpPr>
        <p:spPr>
          <a:xfrm>
            <a:off x="3743325" y="3162300"/>
            <a:ext cx="1971675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25000"/>
              </a:lnSpc>
              <a:buNone/>
              <a:defRPr sz="1350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产品知识和老员工经验留在文件里和脑子里</a:t>
            </a:r>
            <a:endParaRPr/>
          </a:p>
        </p:txBody>
      </p:sp>
      <p:sp>
        <p:nvSpPr>
          <p:cNvPr id="212" name=""/>
          <p:cNvSpPr>
            <a:spLocks noGrp="1"/>
          </p:cNvSpPr>
          <p:nvPr/>
        </p:nvSpPr>
        <p:spPr>
          <a:xfrm>
            <a:off x="6305550" y="1657350"/>
            <a:ext cx="2505075" cy="2952750"/>
          </a:xfrm>
          <a:prstGeom prst="roundRect">
            <a:avLst>
              <a:gd name="adj" fmla="val 8365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sp>
        <p:nvSpPr>
          <p:cNvPr id="213" name=""/>
          <p:cNvSpPr>
            <a:spLocks noGrp="1"/>
          </p:cNvSpPr>
          <p:nvPr/>
        </p:nvSpPr>
        <p:spPr>
          <a:xfrm>
            <a:off x="6305550" y="1657350"/>
            <a:ext cx="2505075" cy="66675"/>
          </a:xfrm>
          <a:prstGeom prst="rect">
            <a:avLst/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pic>
        <p:nvPicPr>
          <p:cNvPr id="21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/>
        </p:blipFill>
        <p:spPr>
          <a:xfrm>
            <a:off x="6572250" y="2000250"/>
            <a:ext cx="438150" cy="438150"/>
          </a:xfrm>
          <a:prstGeom prst="rect">
            <a:avLst/>
          </a:prstGeom>
        </p:spPr>
      </p:pic>
      <p:sp>
        <p:nvSpPr>
          <p:cNvPr id="215" name=""/>
          <p:cNvSpPr>
            <a:spLocks noGrp="1"/>
          </p:cNvSpPr>
          <p:nvPr/>
        </p:nvSpPr>
        <p:spPr>
          <a:xfrm>
            <a:off x="6572250" y="2647950"/>
            <a:ext cx="19716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307"/>
          </a:bodyPr>
          <a:lstStyle/>
          <a:p>
            <a:pPr algn="l">
              <a:lnSpc>
                <a:spcPct val="108000"/>
              </a:lnSpc>
              <a:buNone/>
              <a:defRPr sz="1800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内容难协同</a:t>
            </a:r>
            <a:endParaRPr/>
          </a:p>
        </p:txBody>
      </p:sp>
      <p:sp>
        <p:nvSpPr>
          <p:cNvPr id="216" name=""/>
          <p:cNvSpPr>
            <a:spLocks noGrp="1"/>
          </p:cNvSpPr>
          <p:nvPr/>
        </p:nvSpPr>
        <p:spPr>
          <a:xfrm>
            <a:off x="6572250" y="3162300"/>
            <a:ext cx="1971675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25000"/>
              </a:lnSpc>
              <a:buNone/>
              <a:defRPr sz="1350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门店素材收不齐，总部生产慢，发布效果难追踪</a:t>
            </a:r>
            <a:endParaRPr/>
          </a:p>
        </p:txBody>
      </p:sp>
      <p:sp>
        <p:nvSpPr>
          <p:cNvPr id="217" name=""/>
          <p:cNvSpPr>
            <a:spLocks noGrp="1"/>
          </p:cNvSpPr>
          <p:nvPr/>
        </p:nvSpPr>
        <p:spPr>
          <a:xfrm>
            <a:off x="9134475" y="1657350"/>
            <a:ext cx="2505075" cy="2952750"/>
          </a:xfrm>
          <a:prstGeom prst="roundRect">
            <a:avLst>
              <a:gd name="adj" fmla="val 8365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sp>
        <p:nvSpPr>
          <p:cNvPr id="218" name=""/>
          <p:cNvSpPr>
            <a:spLocks noGrp="1"/>
          </p:cNvSpPr>
          <p:nvPr/>
        </p:nvSpPr>
        <p:spPr>
          <a:xfrm>
            <a:off x="9134475" y="1657350"/>
            <a:ext cx="2505075" cy="66675"/>
          </a:xfrm>
          <a:prstGeom prst="rect">
            <a:avLst/>
          </a:prstGeom>
          <a:solidFill>
            <a:srgbClr val="F28C28"/>
          </a:solidFill>
          <a:ln w="0">
            <a:noFill/>
          </a:ln>
        </p:spPr>
        <p:txBody>
          <a:bodyPr/>
          <a:p/>
        </p:txBody>
      </p:sp>
      <p:pic>
        <p:nvPicPr>
          <p:cNvPr id="21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/>
        </p:blipFill>
        <p:spPr>
          <a:xfrm>
            <a:off x="9401175" y="2000250"/>
            <a:ext cx="438150" cy="438150"/>
          </a:xfrm>
          <a:prstGeom prst="rect">
            <a:avLst/>
          </a:prstGeom>
        </p:spPr>
      </p:pic>
      <p:sp>
        <p:nvSpPr>
          <p:cNvPr id="220" name=""/>
          <p:cNvSpPr>
            <a:spLocks noGrp="1"/>
          </p:cNvSpPr>
          <p:nvPr/>
        </p:nvSpPr>
        <p:spPr>
          <a:xfrm>
            <a:off x="9401175" y="2647950"/>
            <a:ext cx="19716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307"/>
          </a:bodyPr>
          <a:lstStyle/>
          <a:p>
            <a:pPr algn="l">
              <a:lnSpc>
                <a:spcPct val="108000"/>
              </a:lnSpc>
              <a:buNone/>
              <a:defRPr sz="1800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流程靠人推</a:t>
            </a:r>
            <a:endParaRPr/>
          </a:p>
        </p:txBody>
      </p:sp>
      <p:sp>
        <p:nvSpPr>
          <p:cNvPr id="221" name=""/>
          <p:cNvSpPr>
            <a:spLocks noGrp="1"/>
          </p:cNvSpPr>
          <p:nvPr/>
        </p:nvSpPr>
        <p:spPr>
          <a:xfrm>
            <a:off x="9401175" y="3162300"/>
            <a:ext cx="1971675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25000"/>
              </a:lnSpc>
              <a:buNone/>
              <a:defRPr sz="1350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报价、审核、报表和催办仍在反复复制粘贴</a:t>
            </a:r>
            <a:endParaRPr/>
          </a:p>
        </p:txBody>
      </p:sp>
      <p:sp>
        <p:nvSpPr>
          <p:cNvPr id="222" name=""/>
          <p:cNvSpPr>
            <a:spLocks noGrp="1"/>
          </p:cNvSpPr>
          <p:nvPr/>
        </p:nvSpPr>
        <p:spPr>
          <a:xfrm>
            <a:off x="1581150" y="5200650"/>
            <a:ext cx="9029700" cy="685800"/>
          </a:xfrm>
          <a:prstGeom prst="roundRect">
            <a:avLst>
              <a:gd name="adj" fmla="val 25000"/>
            </a:avLst>
          </a:prstGeom>
          <a:solidFill>
            <a:srgbClr val="091B2D"/>
          </a:solidFill>
          <a:ln w="0">
            <a:noFill/>
          </a:ln>
        </p:spPr>
        <p:txBody>
          <a:bodyPr anchor="ctr">
            <a:normAutofit fontScale="100000"/>
          </a:bodyPr>
          <a:lstStyle/>
          <a:p>
            <a:pPr algn="ctr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很多企业已经有数据，但还没有把数据变成每天可执行的经营动作</a:t>
            </a:r>
            <a:endParaRPr/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1B2D"/>
        </a:solidFill>
      </p:bgPr>
    </p:bg>
    <p:spTree>
      <p:nvGrpSpPr>
        <p:cNvPr id="2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"/>
          <p:cNvSpPr>
            <a:spLocks noGrp="1"/>
          </p:cNvSpPr>
          <p:nvPr/>
        </p:nvSpPr>
        <p:spPr>
          <a:xfrm>
            <a:off x="609600" y="400050"/>
            <a:ext cx="102870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企业需要的是业务能力，不只是聊天工具</a:t>
            </a:r>
            <a:endParaRPr/>
          </a:p>
        </p:txBody>
      </p:sp>
      <p:sp>
        <p:nvSpPr>
          <p:cNvPr id="225" name=""/>
          <p:cNvSpPr>
            <a:spLocks noGrp="1"/>
          </p:cNvSpPr>
          <p:nvPr/>
        </p:nvSpPr>
        <p:spPr>
          <a:xfrm>
            <a:off x="628650" y="933450"/>
            <a:ext cx="8096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AFC2D3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AFC2D3"/>
                </a:solidFill>
                <a:latin typeface="PingFang SC"/>
                <a:ea typeface="PingFang SC"/>
                <a:cs typeface="PingFang SC"/>
              </a:rPr>
              <a:t>让AI知道企业的业务，并能进入工作流程</a:t>
            </a:r>
            <a:endParaRPr/>
          </a:p>
        </p:txBody>
      </p:sp>
      <p:sp>
        <p:nvSpPr>
          <p:cNvPr id="226" name=""/>
          <p:cNvSpPr>
            <a:spLocks noGrp="1"/>
          </p:cNvSpPr>
          <p:nvPr/>
        </p:nvSpPr>
        <p:spPr>
          <a:xfrm>
            <a:off x="11220450" y="41910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r">
              <a:lnSpc>
                <a:spcPct val="108000"/>
              </a:lnSpc>
              <a:buNone/>
              <a:def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rPr>
              <a:t>03</a:t>
            </a:r>
            <a:endParaRPr/>
          </a:p>
        </p:txBody>
      </p:sp>
      <p:pic>
        <p:nvPicPr>
          <p:cNvPr id="227" name=""/>
          <p:cNvPicPr>
            <a:picLocks noChangeAspect="1"/>
          </p:cNvPicPr>
          <p:nvPr/>
        </p:nvPicPr>
        <p:blipFill>
          <a:blip r:embed="rId2"/>
          <a:srcRect l="15313" t="0" r="-23" b="0"/>
          <a:stretch>
            <a:fillRect l="0" t="0" r="0" b="0"/>
          </a:stretch>
        </p:blipFill>
        <p:spPr>
          <a:xfrm rot="0" flipH="0" flipV="0">
            <a:off x="3876739" y="1333500"/>
            <a:ext cx="8315261" cy="5524500"/>
          </a:xfrm>
          <a:prstGeom prst="rect">
            <a:avLst/>
          </a:prstGeom>
        </p:spPr>
      </p:pic>
      <p:sp>
        <p:nvSpPr>
          <p:cNvPr id="228" name=""/>
          <p:cNvSpPr>
            <a:spLocks noGrp="1"/>
          </p:cNvSpPr>
          <p:nvPr/>
        </p:nvSpPr>
        <p:spPr>
          <a:xfrm>
            <a:off x="5715000" y="1333500"/>
            <a:ext cx="2286000" cy="5524500"/>
          </a:xfrm>
          <a:prstGeom prst="rect">
            <a:avLst/>
          </a:prstGeom>
          <a:ln w="0">
            <a:noFill/>
          </a:ln>
        </p:spPr>
        <p:txBody>
          <a:bodyPr/>
          <a:p/>
        </p:txBody>
      </p:sp>
      <p:sp>
        <p:nvSpPr>
          <p:cNvPr id="229" name=""/>
          <p:cNvSpPr>
            <a:spLocks noGrp="1"/>
          </p:cNvSpPr>
          <p:nvPr/>
        </p:nvSpPr>
        <p:spPr>
          <a:xfrm>
            <a:off x="685800" y="1676400"/>
            <a:ext cx="2286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8FA5B8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2000" b="1">
                <a:solidFill>
                  <a:srgbClr val="8FA5B8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普通AI工具</a:t>
            </a:r>
            <a:endParaRPr/>
          </a:p>
        </p:txBody>
      </p:sp>
      <p:sp>
        <p:nvSpPr>
          <p:cNvPr id="230" name=""/>
          <p:cNvSpPr>
            <a:spLocks noGrp="1"/>
          </p:cNvSpPr>
          <p:nvPr/>
        </p:nvSpPr>
        <p:spPr>
          <a:xfrm>
            <a:off x="704850" y="2276475"/>
            <a:ext cx="2857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108000"/>
              </a:lnSpc>
              <a:buNone/>
              <a:defRPr sz="1950" b="1">
                <a:solidFill>
                  <a:srgbClr val="6F8497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400" b="1">
                <a:solidFill>
                  <a:srgbClr val="6F8497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×</a:t>
            </a:r>
            <a:endParaRPr/>
          </a:p>
        </p:txBody>
      </p:sp>
      <p:sp>
        <p:nvSpPr>
          <p:cNvPr id="231" name=""/>
          <p:cNvSpPr>
            <a:spLocks noGrp="1"/>
          </p:cNvSpPr>
          <p:nvPr/>
        </p:nvSpPr>
        <p:spPr>
          <a:xfrm>
            <a:off x="1104900" y="2238375"/>
            <a:ext cx="2762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108000"/>
              </a:lnSpc>
              <a:buNone/>
              <a:defRPr sz="1425" b="0">
                <a:solidFill>
                  <a:srgbClr val="B8C7D3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775" b="0">
                <a:solidFill>
                  <a:srgbClr val="B8C7D3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每个人各自提问</a:t>
            </a:r>
            <a:endParaRPr/>
          </a:p>
        </p:txBody>
      </p:sp>
      <p:sp>
        <p:nvSpPr>
          <p:cNvPr id="232" name=""/>
          <p:cNvSpPr>
            <a:spLocks noGrp="1"/>
          </p:cNvSpPr>
          <p:nvPr/>
        </p:nvSpPr>
        <p:spPr>
          <a:xfrm>
            <a:off x="704850" y="2943225"/>
            <a:ext cx="2857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108000"/>
              </a:lnSpc>
              <a:buNone/>
              <a:defRPr sz="1950" b="1">
                <a:solidFill>
                  <a:srgbClr val="6F8497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400" b="1">
                <a:solidFill>
                  <a:srgbClr val="6F8497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×</a:t>
            </a:r>
            <a:endParaRPr/>
          </a:p>
        </p:txBody>
      </p:sp>
      <p:sp>
        <p:nvSpPr>
          <p:cNvPr id="233" name=""/>
          <p:cNvSpPr>
            <a:spLocks noGrp="1"/>
          </p:cNvSpPr>
          <p:nvPr/>
        </p:nvSpPr>
        <p:spPr>
          <a:xfrm>
            <a:off x="1104900" y="2905125"/>
            <a:ext cx="2762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108000"/>
              </a:lnSpc>
              <a:buNone/>
              <a:defRPr sz="1425" b="0">
                <a:solidFill>
                  <a:srgbClr val="B8C7D3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775" b="0">
                <a:solidFill>
                  <a:srgbClr val="B8C7D3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不理解企业资料</a:t>
            </a:r>
            <a:endParaRPr/>
          </a:p>
        </p:txBody>
      </p:sp>
      <p:sp>
        <p:nvSpPr>
          <p:cNvPr id="234" name=""/>
          <p:cNvSpPr>
            <a:spLocks noGrp="1"/>
          </p:cNvSpPr>
          <p:nvPr/>
        </p:nvSpPr>
        <p:spPr>
          <a:xfrm>
            <a:off x="704850" y="3609975"/>
            <a:ext cx="2857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108000"/>
              </a:lnSpc>
              <a:buNone/>
              <a:defRPr sz="1950" b="1">
                <a:solidFill>
                  <a:srgbClr val="6F8497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400" b="1">
                <a:solidFill>
                  <a:srgbClr val="6F8497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×</a:t>
            </a:r>
            <a:endParaRPr/>
          </a:p>
        </p:txBody>
      </p:sp>
      <p:sp>
        <p:nvSpPr>
          <p:cNvPr id="235" name=""/>
          <p:cNvSpPr>
            <a:spLocks noGrp="1"/>
          </p:cNvSpPr>
          <p:nvPr/>
        </p:nvSpPr>
        <p:spPr>
          <a:xfrm>
            <a:off x="1104900" y="3571875"/>
            <a:ext cx="2762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108000"/>
              </a:lnSpc>
              <a:buNone/>
              <a:defRPr sz="1425" b="0">
                <a:solidFill>
                  <a:srgbClr val="B8C7D3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775" b="0">
                <a:solidFill>
                  <a:srgbClr val="B8C7D3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主要生成文字</a:t>
            </a:r>
            <a:endParaRPr/>
          </a:p>
        </p:txBody>
      </p:sp>
      <p:sp>
        <p:nvSpPr>
          <p:cNvPr id="236" name=""/>
          <p:cNvSpPr>
            <a:spLocks noGrp="1"/>
          </p:cNvSpPr>
          <p:nvPr/>
        </p:nvSpPr>
        <p:spPr>
          <a:xfrm>
            <a:off x="704850" y="4276725"/>
            <a:ext cx="2857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108000"/>
              </a:lnSpc>
              <a:buNone/>
              <a:defRPr sz="1950" b="1">
                <a:solidFill>
                  <a:srgbClr val="6F8497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400" b="1">
                <a:solidFill>
                  <a:srgbClr val="6F8497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×</a:t>
            </a:r>
            <a:endParaRPr/>
          </a:p>
        </p:txBody>
      </p:sp>
      <p:sp>
        <p:nvSpPr>
          <p:cNvPr id="237" name=""/>
          <p:cNvSpPr>
            <a:spLocks noGrp="1"/>
          </p:cNvSpPr>
          <p:nvPr/>
        </p:nvSpPr>
        <p:spPr>
          <a:xfrm>
            <a:off x="1104900" y="4238625"/>
            <a:ext cx="2762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108000"/>
              </a:lnSpc>
              <a:buNone/>
              <a:defRPr sz="1425" b="0">
                <a:solidFill>
                  <a:srgbClr val="B8C7D3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775" b="0">
                <a:solidFill>
                  <a:srgbClr val="B8C7D3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使用后少有沉淀</a:t>
            </a:r>
            <a:endParaRPr/>
          </a:p>
        </p:txBody>
      </p:sp>
      <p:sp>
        <p:nvSpPr>
          <p:cNvPr id="238" name=""/>
          <p:cNvSpPr>
            <a:spLocks noGrp="1"/>
          </p:cNvSpPr>
          <p:nvPr/>
        </p:nvSpPr>
        <p:spPr>
          <a:xfrm>
            <a:off x="685800" y="4810125"/>
            <a:ext cx="3714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2100" b="1">
                <a:solidFill>
                  <a:srgbClr val="FFFFFF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2000" b="1">
                <a:solidFill>
                  <a:srgbClr val="FFFFFF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品牌AI业务中台</a:t>
            </a:r>
            <a:endParaRPr/>
          </a:p>
        </p:txBody>
      </p:sp>
      <p:sp>
        <p:nvSpPr>
          <p:cNvPr id="239" name=""/>
          <p:cNvSpPr>
            <a:spLocks noGrp="1"/>
          </p:cNvSpPr>
          <p:nvPr/>
        </p:nvSpPr>
        <p:spPr>
          <a:xfrm>
            <a:off x="685800" y="5362575"/>
            <a:ext cx="4476750" cy="742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25000"/>
              </a:lnSpc>
              <a:buNone/>
              <a:defRPr sz="1500" b="0">
                <a:solidFill>
                  <a:srgbClr val="FFB15A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FFB15A"/>
                </a:solidFill>
                <a:latin typeface="PingFang SC"/>
                <a:ea typeface="PingFang SC"/>
                <a:cs typeface="PingFang SC"/>
              </a:rPr>
              <a:t>共享企业知识  连接经营数据</a:t>
            </a:r>
            <a:endParaRPr/>
          </a:p>
          <a:p>
            <a:pPr algn="l">
              <a:lnSpc>
                <a:spcPct val="125000"/>
              </a:lnSpc>
              <a:buNone/>
              <a:defRPr sz="1500" b="0">
                <a:solidFill>
                  <a:srgbClr val="FFB15A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FFB15A"/>
                </a:solidFill>
                <a:latin typeface="PingFang SC"/>
                <a:ea typeface="PingFang SC"/>
                <a:cs typeface="PingFang SC"/>
              </a:rPr>
              <a:t>进入日常流程  沉淀企业资产</a:t>
            </a:r>
            <a:endParaRPr/>
          </a:p>
        </p:txBody>
      </p:sp>
    </p:spTree>
  </p:cSld>
</p:sld>
</file>

<file path=ppt/slides/slide4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bg>
      <p:bgPr>
        <a:solidFill>
          <a:srgbClr val="F7F9FB"/>
        </a:solidFill>
      </p:bgPr>
    </p:bg>
    <p:spTree>
      <p:nvGrpSpPr>
        <p:cNvPr id="2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"/>
          <p:cNvSpPr>
            <a:spLocks noGrp="1"/>
          </p:cNvSpPr>
          <p:nvPr/>
        </p:nvSpPr>
        <p:spPr>
          <a:xfrm>
            <a:off x="609600" y="400050"/>
            <a:ext cx="100012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品牌AI业务中台整体方案</a:t>
            </a:r>
            <a:endParaRPr/>
          </a:p>
        </p:txBody>
      </p:sp>
      <p:sp>
        <p:nvSpPr>
          <p:cNvPr id="242" name=""/>
          <p:cNvSpPr>
            <a:spLocks noGrp="1"/>
          </p:cNvSpPr>
          <p:nvPr/>
        </p:nvSpPr>
        <p:spPr>
          <a:xfrm>
            <a:off x="628650" y="933450"/>
            <a:ext cx="10001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四块业务应用，两个AI智能体，一套企业数据基础</a:t>
            </a:r>
            <a:endParaRPr/>
          </a:p>
        </p:txBody>
      </p:sp>
      <p:sp>
        <p:nvSpPr>
          <p:cNvPr id="243" name=""/>
          <p:cNvSpPr>
            <a:spLocks noGrp="1"/>
          </p:cNvSpPr>
          <p:nvPr/>
        </p:nvSpPr>
        <p:spPr>
          <a:xfrm>
            <a:off x="11220450" y="41910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r">
              <a:lnSpc>
                <a:spcPct val="108000"/>
              </a:lnSpc>
              <a:buNone/>
              <a:def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rPr>
              <a:t>04</a:t>
            </a:r>
            <a:endParaRPr/>
          </a:p>
        </p:txBody>
      </p:sp>
      <p:sp>
        <p:nvSpPr>
          <p:cNvPr id="244" name=""/>
          <p:cNvSpPr>
            <a:spLocks noGrp="1"/>
          </p:cNvSpPr>
          <p:nvPr/>
        </p:nvSpPr>
        <p:spPr>
          <a:xfrm>
            <a:off x="609600" y="1200150"/>
            <a:ext cx="10972800" cy="19050"/>
          </a:xfrm>
          <a:prstGeom prst="rect">
            <a:avLst/>
          </a:prstGeom>
          <a:solidFill>
            <a:srgbClr val="D8E1E8"/>
          </a:solidFill>
          <a:ln w="0">
            <a:noFill/>
          </a:ln>
        </p:spPr>
        <p:txBody>
          <a:bodyPr/>
          <a:p/>
        </p:txBody>
      </p:sp>
      <p:sp>
        <p:nvSpPr>
          <p:cNvPr id="245" name=""/>
          <p:cNvSpPr>
            <a:spLocks noGrp="1"/>
          </p:cNvSpPr>
          <p:nvPr/>
        </p:nvSpPr>
        <p:spPr>
          <a:xfrm>
            <a:off x="685800" y="1495425"/>
            <a:ext cx="10858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1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业务应用</a:t>
            </a:r>
            <a:endParaRPr/>
          </a:p>
        </p:txBody>
      </p:sp>
      <p:sp>
        <p:nvSpPr>
          <p:cNvPr id="246" name=""/>
          <p:cNvSpPr>
            <a:spLocks noGrp="1"/>
          </p:cNvSpPr>
          <p:nvPr/>
        </p:nvSpPr>
        <p:spPr>
          <a:xfrm>
            <a:off x="1952625" y="1400175"/>
            <a:ext cx="2095500" cy="838200"/>
          </a:xfrm>
          <a:prstGeom prst="roundRect">
            <a:avLst>
              <a:gd name="adj" fmla="val 20455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pic>
        <p:nvPicPr>
          <p:cNvPr id="24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/>
        </p:blipFill>
        <p:spPr>
          <a:xfrm>
            <a:off x="2124075" y="1619250"/>
            <a:ext cx="361950" cy="361950"/>
          </a:xfrm>
          <a:prstGeom prst="rect">
            <a:avLst/>
          </a:prstGeom>
        </p:spPr>
      </p:pic>
      <p:sp>
        <p:nvSpPr>
          <p:cNvPr id="248" name=""/>
          <p:cNvSpPr>
            <a:spLocks noGrp="1"/>
          </p:cNvSpPr>
          <p:nvPr/>
        </p:nvSpPr>
        <p:spPr>
          <a:xfrm>
            <a:off x="2600325" y="1562100"/>
            <a:ext cx="1285875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42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经营驾驶舱</a:t>
            </a:r>
            <a:endParaRPr/>
          </a:p>
        </p:txBody>
      </p:sp>
      <p:sp>
        <p:nvSpPr>
          <p:cNvPr id="249" name=""/>
          <p:cNvSpPr>
            <a:spLocks noGrp="1"/>
          </p:cNvSpPr>
          <p:nvPr/>
        </p:nvSpPr>
        <p:spPr>
          <a:xfrm>
            <a:off x="4333875" y="1400175"/>
            <a:ext cx="2095500" cy="838200"/>
          </a:xfrm>
          <a:prstGeom prst="roundRect">
            <a:avLst>
              <a:gd name="adj" fmla="val 20455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pic>
        <p:nvPicPr>
          <p:cNvPr id="25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/>
        </p:blipFill>
        <p:spPr>
          <a:xfrm>
            <a:off x="4505325" y="1619250"/>
            <a:ext cx="361950" cy="361950"/>
          </a:xfrm>
          <a:prstGeom prst="rect">
            <a:avLst/>
          </a:prstGeom>
        </p:spPr>
      </p:pic>
      <p:sp>
        <p:nvSpPr>
          <p:cNvPr id="251" name=""/>
          <p:cNvSpPr>
            <a:spLocks noGrp="1"/>
          </p:cNvSpPr>
          <p:nvPr/>
        </p:nvSpPr>
        <p:spPr>
          <a:xfrm>
            <a:off x="4981575" y="1562100"/>
            <a:ext cx="1285875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42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企业AI百科</a:t>
            </a:r>
            <a:endParaRPr/>
          </a:p>
        </p:txBody>
      </p:sp>
      <p:sp>
        <p:nvSpPr>
          <p:cNvPr id="252" name=""/>
          <p:cNvSpPr>
            <a:spLocks noGrp="1"/>
          </p:cNvSpPr>
          <p:nvPr/>
        </p:nvSpPr>
        <p:spPr>
          <a:xfrm>
            <a:off x="6715125" y="1400175"/>
            <a:ext cx="2095500" cy="838200"/>
          </a:xfrm>
          <a:prstGeom prst="roundRect">
            <a:avLst>
              <a:gd name="adj" fmla="val 20455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pic>
        <p:nvPicPr>
          <p:cNvPr id="25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/>
        </p:blipFill>
        <p:spPr>
          <a:xfrm>
            <a:off x="6886575" y="1619250"/>
            <a:ext cx="361950" cy="361950"/>
          </a:xfrm>
          <a:prstGeom prst="rect">
            <a:avLst/>
          </a:prstGeom>
        </p:spPr>
      </p:pic>
      <p:sp>
        <p:nvSpPr>
          <p:cNvPr id="254" name=""/>
          <p:cNvSpPr>
            <a:spLocks noGrp="1"/>
          </p:cNvSpPr>
          <p:nvPr/>
        </p:nvSpPr>
        <p:spPr>
          <a:xfrm>
            <a:off x="7362825" y="1562100"/>
            <a:ext cx="1285875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42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老板AI助理</a:t>
            </a:r>
            <a:endParaRPr/>
          </a:p>
        </p:txBody>
      </p:sp>
      <p:sp>
        <p:nvSpPr>
          <p:cNvPr id="255" name=""/>
          <p:cNvSpPr>
            <a:spLocks noGrp="1"/>
          </p:cNvSpPr>
          <p:nvPr/>
        </p:nvSpPr>
        <p:spPr>
          <a:xfrm>
            <a:off x="9096375" y="1400175"/>
            <a:ext cx="2095500" cy="838200"/>
          </a:xfrm>
          <a:prstGeom prst="roundRect">
            <a:avLst>
              <a:gd name="adj" fmla="val 20455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pic>
        <p:nvPicPr>
          <p:cNvPr id="25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/>
        </p:blipFill>
        <p:spPr>
          <a:xfrm>
            <a:off x="9267825" y="1619250"/>
            <a:ext cx="361950" cy="361950"/>
          </a:xfrm>
          <a:prstGeom prst="rect">
            <a:avLst/>
          </a:prstGeom>
        </p:spPr>
      </p:pic>
      <p:sp>
        <p:nvSpPr>
          <p:cNvPr id="257" name=""/>
          <p:cNvSpPr>
            <a:spLocks noGrp="1"/>
          </p:cNvSpPr>
          <p:nvPr/>
        </p:nvSpPr>
        <p:spPr>
          <a:xfrm>
            <a:off x="9744075" y="1562100"/>
            <a:ext cx="1285875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197"/>
          </a:bodyPr>
          <a:lstStyle/>
          <a:p>
            <a:pPr algn="l">
              <a:lnSpc>
                <a:spcPct val="108000"/>
              </a:lnSpc>
              <a:buNone/>
              <a:defRPr sz="142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品牌内容中台</a:t>
            </a:r>
            <a:endParaRPr/>
          </a:p>
        </p:txBody>
      </p:sp>
      <p:sp>
        <p:nvSpPr>
          <p:cNvPr id="258" name=""/>
          <p:cNvSpPr>
            <a:spLocks noGrp="1"/>
          </p:cNvSpPr>
          <p:nvPr/>
        </p:nvSpPr>
        <p:spPr>
          <a:xfrm>
            <a:off x="685800" y="2857500"/>
            <a:ext cx="10858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1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AI执行层</a:t>
            </a:r>
            <a:endParaRPr/>
          </a:p>
        </p:txBody>
      </p:sp>
      <p:sp>
        <p:nvSpPr>
          <p:cNvPr id="259" name=""/>
          <p:cNvSpPr>
            <a:spLocks noGrp="1"/>
          </p:cNvSpPr>
          <p:nvPr/>
        </p:nvSpPr>
        <p:spPr>
          <a:xfrm>
            <a:off x="1952625" y="2667000"/>
            <a:ext cx="9239250" cy="742950"/>
          </a:xfrm>
          <a:prstGeom prst="roundRect">
            <a:avLst>
              <a:gd name="adj" fmla="val 20513"/>
            </a:avLst>
          </a:prstGeom>
          <a:solidFill>
            <a:srgbClr val="091B2D"/>
          </a:solidFill>
          <a:ln w="9525">
            <a:solidFill>
              <a:srgbClr val="091B2D"/>
            </a:solidFill>
          </a:ln>
        </p:spPr>
        <p:txBody>
          <a:bodyPr/>
          <a:p/>
        </p:txBody>
      </p:sp>
      <p:pic>
        <p:nvPicPr>
          <p:cNvPr id="26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6"/>
              </a:ext>
            </a:extLst>
          </a:blip>
          <a:stretch/>
        </p:blipFill>
        <p:spPr>
          <a:xfrm>
            <a:off x="2190750" y="2857500"/>
            <a:ext cx="361950" cy="361950"/>
          </a:xfrm>
          <a:prstGeom prst="rect">
            <a:avLst/>
          </a:prstGeom>
        </p:spPr>
      </p:pic>
      <p:sp>
        <p:nvSpPr>
          <p:cNvPr id="261" name=""/>
          <p:cNvSpPr>
            <a:spLocks noGrp="1"/>
          </p:cNvSpPr>
          <p:nvPr/>
        </p:nvSpPr>
        <p:spPr>
          <a:xfrm>
            <a:off x="2724150" y="2781300"/>
            <a:ext cx="79057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 Codex    WorkBuddy智能体</a:t>
            </a:r>
            <a:endParaRPr/>
          </a:p>
        </p:txBody>
      </p:sp>
      <p:sp>
        <p:nvSpPr>
          <p:cNvPr id="262" name=""/>
          <p:cNvSpPr>
            <a:spLocks noGrp="1"/>
          </p:cNvSpPr>
          <p:nvPr/>
        </p:nvSpPr>
        <p:spPr>
          <a:xfrm>
            <a:off x="685800" y="3829050"/>
            <a:ext cx="10858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1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企业协同层</a:t>
            </a:r>
            <a:endParaRPr/>
          </a:p>
        </p:txBody>
      </p:sp>
      <p:sp>
        <p:nvSpPr>
          <p:cNvPr id="263" name=""/>
          <p:cNvSpPr>
            <a:spLocks noGrp="1"/>
          </p:cNvSpPr>
          <p:nvPr/>
        </p:nvSpPr>
        <p:spPr>
          <a:xfrm>
            <a:off x="1952625" y="3638550"/>
            <a:ext cx="9239250" cy="74295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pic>
        <p:nvPicPr>
          <p:cNvPr id="26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7"/>
              </a:ext>
            </a:extLst>
          </a:blip>
          <a:stretch/>
        </p:blipFill>
        <p:spPr>
          <a:xfrm>
            <a:off x="2190750" y="3829050"/>
            <a:ext cx="361950" cy="361950"/>
          </a:xfrm>
          <a:prstGeom prst="rect">
            <a:avLst/>
          </a:prstGeom>
        </p:spPr>
      </p:pic>
      <p:sp>
        <p:nvSpPr>
          <p:cNvPr id="265" name=""/>
          <p:cNvSpPr>
            <a:spLocks noGrp="1"/>
          </p:cNvSpPr>
          <p:nvPr/>
        </p:nvSpPr>
        <p:spPr>
          <a:xfrm>
            <a:off x="2724150" y="3752850"/>
            <a:ext cx="79057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650" b="0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 企业微信   企微微盘   身份与权限</a:t>
            </a:r>
            <a:endParaRPr/>
          </a:p>
        </p:txBody>
      </p:sp>
      <p:sp>
        <p:nvSpPr>
          <p:cNvPr id="266" name=""/>
          <p:cNvSpPr>
            <a:spLocks noGrp="1"/>
          </p:cNvSpPr>
          <p:nvPr/>
        </p:nvSpPr>
        <p:spPr>
          <a:xfrm>
            <a:off x="685800" y="4800600"/>
            <a:ext cx="10858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1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数据连接层</a:t>
            </a:r>
            <a:endParaRPr/>
          </a:p>
        </p:txBody>
      </p:sp>
      <p:sp>
        <p:nvSpPr>
          <p:cNvPr id="267" name=""/>
          <p:cNvSpPr>
            <a:spLocks noGrp="1"/>
          </p:cNvSpPr>
          <p:nvPr/>
        </p:nvSpPr>
        <p:spPr>
          <a:xfrm>
            <a:off x="1952625" y="4610100"/>
            <a:ext cx="9239250" cy="74295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pic>
        <p:nvPicPr>
          <p:cNvPr id="26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8"/>
              </a:ext>
            </a:extLst>
          </a:blip>
          <a:stretch/>
        </p:blipFill>
        <p:spPr>
          <a:xfrm>
            <a:off x="2190750" y="4800600"/>
            <a:ext cx="361950" cy="361950"/>
          </a:xfrm>
          <a:prstGeom prst="rect">
            <a:avLst/>
          </a:prstGeom>
        </p:spPr>
      </p:pic>
      <p:sp>
        <p:nvSpPr>
          <p:cNvPr id="269" name=""/>
          <p:cNvSpPr>
            <a:spLocks noGrp="1"/>
          </p:cNvSpPr>
          <p:nvPr/>
        </p:nvSpPr>
        <p:spPr>
          <a:xfrm>
            <a:off x="2724150" y="4724400"/>
            <a:ext cx="79057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650" b="0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 ERP   CRM   财务   生产   企业知识</a:t>
            </a:r>
            <a:endParaRPr/>
          </a:p>
        </p:txBody>
      </p:sp>
      <p:sp>
        <p:nvSpPr>
          <p:cNvPr id="270" name=""/>
          <p:cNvSpPr>
            <a:spLocks noGrp="1"/>
          </p:cNvSpPr>
          <p:nvPr/>
        </p:nvSpPr>
        <p:spPr>
          <a:xfrm>
            <a:off x="1952625" y="5753100"/>
            <a:ext cx="9239250" cy="438150"/>
          </a:xfrm>
          <a:prstGeom prst="roundRect">
            <a:avLst>
              <a:gd name="adj" fmla="val 30435"/>
            </a:avLst>
          </a:prstGeom>
          <a:solidFill>
            <a:srgbClr val="F28C28"/>
          </a:solidFill>
          <a:ln w="0">
            <a:noFill/>
          </a:ln>
        </p:spPr>
        <p:txBody>
          <a:bodyPr/>
          <a:p/>
        </p:txBody>
      </p:sp>
      <p:sp>
        <p:nvSpPr>
          <p:cNvPr id="271" name=""/>
          <p:cNvSpPr>
            <a:spLocks noGrp="1"/>
          </p:cNvSpPr>
          <p:nvPr/>
        </p:nvSpPr>
        <p:spPr>
          <a:xfrm>
            <a:off x="2133600" y="5810250"/>
            <a:ext cx="88582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022"/>
          </a:bodyPr>
          <a:lstStyle/>
          <a:p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持续服务：咨询陪跑  ·  效果复盘  ·  按需定制</a:t>
            </a:r>
            <a:endParaRPr/>
          </a:p>
        </p:txBody>
      </p:sp>
    </p:spTree>
  </p:cSld>
</p:sld>
</file>

<file path=ppt/slides/slide5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bg>
      <p:bgPr>
        <a:solidFill>
          <a:srgbClr val="F7F9FB"/>
        </a:solidFill>
      </p:bgPr>
    </p:bg>
    <p:spTree>
      <p:nvGrpSpPr>
        <p:cNvPr id="2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"/>
          <p:cNvSpPr>
            <a:spLocks noGrp="1"/>
          </p:cNvSpPr>
          <p:nvPr/>
        </p:nvSpPr>
        <p:spPr>
          <a:xfrm>
            <a:off x="609600" y="400050"/>
            <a:ext cx="100012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应用一：经营驾驶舱</a:t>
            </a:r>
            <a:endParaRPr/>
          </a:p>
        </p:txBody>
      </p:sp>
      <p:sp>
        <p:nvSpPr>
          <p:cNvPr id="274" name=""/>
          <p:cNvSpPr>
            <a:spLocks noGrp="1"/>
          </p:cNvSpPr>
          <p:nvPr/>
        </p:nvSpPr>
        <p:spPr>
          <a:xfrm>
            <a:off x="628650" y="933450"/>
            <a:ext cx="10001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把经营结果、异常和责任事项放在同一屏</a:t>
            </a:r>
            <a:endParaRPr/>
          </a:p>
        </p:txBody>
      </p:sp>
      <p:sp>
        <p:nvSpPr>
          <p:cNvPr id="275" name=""/>
          <p:cNvSpPr>
            <a:spLocks noGrp="1"/>
          </p:cNvSpPr>
          <p:nvPr/>
        </p:nvSpPr>
        <p:spPr>
          <a:xfrm>
            <a:off x="11220450" y="41910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r">
              <a:lnSpc>
                <a:spcPct val="108000"/>
              </a:lnSpc>
              <a:buNone/>
              <a:def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rPr>
              <a:t>05</a:t>
            </a:r>
            <a:endParaRPr/>
          </a:p>
        </p:txBody>
      </p:sp>
      <p:sp>
        <p:nvSpPr>
          <p:cNvPr id="276" name=""/>
          <p:cNvSpPr>
            <a:spLocks noGrp="1"/>
          </p:cNvSpPr>
          <p:nvPr/>
        </p:nvSpPr>
        <p:spPr>
          <a:xfrm>
            <a:off x="609600" y="1200150"/>
            <a:ext cx="10972800" cy="19050"/>
          </a:xfrm>
          <a:prstGeom prst="rect">
            <a:avLst/>
          </a:prstGeom>
          <a:solidFill>
            <a:srgbClr val="D8E1E8"/>
          </a:solidFill>
          <a:ln w="0">
            <a:noFill/>
          </a:ln>
        </p:spPr>
        <p:txBody>
          <a:bodyPr/>
          <a:p/>
        </p:txBody>
      </p:sp>
      <p:pic>
        <p:nvPicPr>
          <p:cNvPr id="277" name=""/>
          <p:cNvPicPr>
            <a:picLocks noChangeAspect="1"/>
          </p:cNvPicPr>
          <p:nvPr/>
        </p:nvPicPr>
        <p:blipFill>
          <a:blip r:embed="rId2"/>
          <a:srcRect l="5959" t="0" r="5959" b="0"/>
          <a:stretch>
            <a:fillRect l="0" t="0" r="0" b="0"/>
          </a:stretch>
        </p:blipFill>
        <p:spPr>
          <a:xfrm>
            <a:off x="5810250" y="1543050"/>
            <a:ext cx="5772150" cy="4095750"/>
          </a:xfrm>
          <a:prstGeom prst="roundRect">
            <a:avLst>
              <a:gd name="adj" fmla="val 3721"/>
            </a:avLst>
          </a:prstGeom>
        </p:spPr>
      </p:pic>
      <p:sp>
        <p:nvSpPr>
          <p:cNvPr id="278" name=""/>
          <p:cNvSpPr>
            <a:spLocks noGrp="1"/>
          </p:cNvSpPr>
          <p:nvPr/>
        </p:nvSpPr>
        <p:spPr>
          <a:xfrm>
            <a:off x="609600" y="1571625"/>
            <a:ext cx="4667250" cy="1009650"/>
          </a:xfrm>
          <a:prstGeom prst="roundRect">
            <a:avLst>
              <a:gd name="adj" fmla="val 18868"/>
            </a:avLst>
          </a:prstGeom>
          <a:solidFill>
            <a:srgbClr val="091B2D"/>
          </a:solidFill>
          <a:ln w="0">
            <a:noFill/>
          </a:ln>
        </p:spPr>
        <p:txBody>
          <a:bodyPr/>
          <a:p/>
        </p:txBody>
      </p:sp>
      <p:pic>
        <p:nvPicPr>
          <p:cNvPr id="27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/>
        </p:blipFill>
        <p:spPr>
          <a:xfrm>
            <a:off x="857250" y="1857375"/>
            <a:ext cx="428625" cy="428625"/>
          </a:xfrm>
          <a:prstGeom prst="rect">
            <a:avLst/>
          </a:prstGeom>
        </p:spPr>
      </p:pic>
      <p:sp>
        <p:nvSpPr>
          <p:cNvPr id="280" name=""/>
          <p:cNvSpPr>
            <a:spLocks noGrp="1"/>
          </p:cNvSpPr>
          <p:nvPr/>
        </p:nvSpPr>
        <p:spPr>
          <a:xfrm>
            <a:off x="1466850" y="1733550"/>
            <a:ext cx="3524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296"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老板快速看清今天最需要关注的事</a:t>
            </a:r>
            <a:endParaRPr/>
          </a:p>
        </p:txBody>
      </p:sp>
      <p:sp>
        <p:nvSpPr>
          <p:cNvPr id="281" name=""/>
          <p:cNvSpPr>
            <a:spLocks noGrp="1"/>
          </p:cNvSpPr>
          <p:nvPr/>
        </p:nvSpPr>
        <p:spPr>
          <a:xfrm>
            <a:off x="666750" y="2914650"/>
            <a:ext cx="1143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735"/>
          </a:bodyPr>
          <a:lstStyle/>
          <a:p>
            <a:pPr algn="l">
              <a:lnSpc>
                <a:spcPct val="108000"/>
              </a:lnSpc>
              <a:buNone/>
              <a:defRPr sz="1200" b="1">
                <a:solidFill>
                  <a:srgbClr val="1E5AA8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>
                <a:solidFill>
                  <a:srgbClr val="1E5AA8"/>
                </a:solidFill>
                <a:latin typeface="PingFang SC"/>
                <a:ea typeface="PingFang SC"/>
                <a:cs typeface="PingFang SC"/>
              </a:rPr>
              <a:t>主要能力</a:t>
            </a:r>
            <a:endParaRPr/>
          </a:p>
        </p:txBody>
      </p:sp>
      <p:sp>
        <p:nvSpPr>
          <p:cNvPr id="282" name=""/>
          <p:cNvSpPr>
            <a:spLocks noGrp="1"/>
          </p:cNvSpPr>
          <p:nvPr/>
        </p:nvSpPr>
        <p:spPr>
          <a:xfrm>
            <a:off x="685800" y="33813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283" name=""/>
          <p:cNvSpPr>
            <a:spLocks noGrp="1"/>
          </p:cNvSpPr>
          <p:nvPr/>
        </p:nvSpPr>
        <p:spPr>
          <a:xfrm>
            <a:off x="914400" y="3219450"/>
            <a:ext cx="4191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汇总销售、回款、库存和区域数据</a:t>
            </a:r>
            <a:endParaRPr/>
          </a:p>
        </p:txBody>
      </p:sp>
      <p:sp>
        <p:nvSpPr>
          <p:cNvPr id="284" name=""/>
          <p:cNvSpPr>
            <a:spLocks noGrp="1"/>
          </p:cNvSpPr>
          <p:nvPr/>
        </p:nvSpPr>
        <p:spPr>
          <a:xfrm>
            <a:off x="685800" y="38576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285" name=""/>
          <p:cNvSpPr>
            <a:spLocks noGrp="1"/>
          </p:cNvSpPr>
          <p:nvPr/>
        </p:nvSpPr>
        <p:spPr>
          <a:xfrm>
            <a:off x="914400" y="3695700"/>
            <a:ext cx="4191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展示趋势、目标完成与经销商表现</a:t>
            </a:r>
            <a:endParaRPr/>
          </a:p>
        </p:txBody>
      </p:sp>
      <p:sp>
        <p:nvSpPr>
          <p:cNvPr id="286" name=""/>
          <p:cNvSpPr>
            <a:spLocks noGrp="1"/>
          </p:cNvSpPr>
          <p:nvPr/>
        </p:nvSpPr>
        <p:spPr>
          <a:xfrm>
            <a:off x="685800" y="43338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287" name=""/>
          <p:cNvSpPr>
            <a:spLocks noGrp="1"/>
          </p:cNvSpPr>
          <p:nvPr/>
        </p:nvSpPr>
        <p:spPr>
          <a:xfrm>
            <a:off x="914400" y="4171950"/>
            <a:ext cx="4191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自动标记库存、渠道和回款异常</a:t>
            </a:r>
            <a:endParaRPr/>
          </a:p>
        </p:txBody>
      </p:sp>
      <p:sp>
        <p:nvSpPr>
          <p:cNvPr id="288" name=""/>
          <p:cNvSpPr>
            <a:spLocks noGrp="1"/>
          </p:cNvSpPr>
          <p:nvPr/>
        </p:nvSpPr>
        <p:spPr>
          <a:xfrm>
            <a:off x="685800" y="48101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F28C28"/>
          </a:solidFill>
          <a:ln w="0">
            <a:noFill/>
          </a:ln>
        </p:spPr>
        <p:txBody>
          <a:bodyPr/>
          <a:p/>
        </p:txBody>
      </p:sp>
      <p:sp>
        <p:nvSpPr>
          <p:cNvPr id="289" name=""/>
          <p:cNvSpPr>
            <a:spLocks noGrp="1"/>
          </p:cNvSpPr>
          <p:nvPr/>
        </p:nvSpPr>
        <p:spPr>
          <a:xfrm>
            <a:off x="914400" y="4648200"/>
            <a:ext cx="4191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明确数据来源、更新时间和口径</a:t>
            </a:r>
            <a:endParaRPr/>
          </a:p>
        </p:txBody>
      </p:sp>
      <p:sp>
        <p:nvSpPr>
          <p:cNvPr id="290" name=""/>
          <p:cNvSpPr>
            <a:spLocks noGrp="1"/>
          </p:cNvSpPr>
          <p:nvPr/>
        </p:nvSpPr>
        <p:spPr>
          <a:xfrm>
            <a:off x="609600" y="5810250"/>
            <a:ext cx="10972800" cy="533400"/>
          </a:xfrm>
          <a:prstGeom prst="roundRect">
            <a:avLst>
              <a:gd name="adj" fmla="val 28571"/>
            </a:avLst>
          </a:prstGeom>
          <a:solidFill>
            <a:srgbClr val="EAF3FB"/>
          </a:solidFill>
          <a:ln w="0">
            <a:noFill/>
          </a:ln>
        </p:spPr>
        <p:txBody>
          <a:bodyPr/>
          <a:p/>
        </p:txBody>
      </p:sp>
      <p:sp>
        <p:nvSpPr>
          <p:cNvPr id="291" name=""/>
          <p:cNvSpPr>
            <a:spLocks noGrp="1"/>
          </p:cNvSpPr>
          <p:nvPr/>
        </p:nvSpPr>
        <p:spPr>
          <a:xfrm>
            <a:off x="838200" y="5886450"/>
            <a:ext cx="105156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典型场景：老板早上打开系统，几分钟掌握昨天的经营结果与今天的关键动作</a:t>
            </a:r>
            <a:endParaRPr/>
          </a:p>
        </p:txBody>
      </p:sp>
    </p:spTree>
  </p:cSld>
</p:sld>
</file>

<file path=ppt/slides/slide6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bg>
      <p:bgPr>
        <a:solidFill>
          <a:srgbClr val="F7F9FB"/>
        </a:solidFill>
      </p:bgPr>
    </p:bg>
    <p:spTree>
      <p:nvGrpSpPr>
        <p:cNvPr id="2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"/>
          <p:cNvSpPr>
            <a:spLocks noGrp="1"/>
          </p:cNvSpPr>
          <p:nvPr/>
        </p:nvSpPr>
        <p:spPr>
          <a:xfrm>
            <a:off x="609600" y="400050"/>
            <a:ext cx="100012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应用二：企业AI百科</a:t>
            </a:r>
            <a:endParaRPr/>
          </a:p>
        </p:txBody>
      </p:sp>
      <p:sp>
        <p:nvSpPr>
          <p:cNvPr id="294" name=""/>
          <p:cNvSpPr>
            <a:spLocks noGrp="1"/>
          </p:cNvSpPr>
          <p:nvPr/>
        </p:nvSpPr>
        <p:spPr>
          <a:xfrm>
            <a:off x="628650" y="933450"/>
            <a:ext cx="10001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把产品、政策、SOP和老员工经验变成企业共享记忆</a:t>
            </a:r>
            <a:endParaRPr/>
          </a:p>
        </p:txBody>
      </p:sp>
      <p:sp>
        <p:nvSpPr>
          <p:cNvPr id="295" name=""/>
          <p:cNvSpPr>
            <a:spLocks noGrp="1"/>
          </p:cNvSpPr>
          <p:nvPr/>
        </p:nvSpPr>
        <p:spPr>
          <a:xfrm>
            <a:off x="11220450" y="41910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r">
              <a:lnSpc>
                <a:spcPct val="108000"/>
              </a:lnSpc>
              <a:buNone/>
              <a:def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rPr>
              <a:t>06</a:t>
            </a:r>
            <a:endParaRPr/>
          </a:p>
        </p:txBody>
      </p:sp>
      <p:sp>
        <p:nvSpPr>
          <p:cNvPr id="296" name=""/>
          <p:cNvSpPr>
            <a:spLocks noGrp="1"/>
          </p:cNvSpPr>
          <p:nvPr/>
        </p:nvSpPr>
        <p:spPr>
          <a:xfrm>
            <a:off x="609600" y="1200150"/>
            <a:ext cx="10972800" cy="19050"/>
          </a:xfrm>
          <a:prstGeom prst="rect">
            <a:avLst/>
          </a:prstGeom>
          <a:solidFill>
            <a:srgbClr val="D8E1E8"/>
          </a:solidFill>
          <a:ln w="0">
            <a:noFill/>
          </a:ln>
        </p:spPr>
        <p:txBody>
          <a:bodyPr/>
          <a:p/>
        </p:txBody>
      </p:sp>
      <p:pic>
        <p:nvPicPr>
          <p:cNvPr id="297" name=""/>
          <p:cNvPicPr>
            <a:picLocks noChangeAspect="1"/>
          </p:cNvPicPr>
          <p:nvPr/>
        </p:nvPicPr>
        <p:blipFill>
          <a:blip r:embed="rId2"/>
          <a:srcRect l="5959" t="0" r="5959" b="0"/>
          <a:stretch>
            <a:fillRect l="0" t="0" r="0" b="0"/>
          </a:stretch>
        </p:blipFill>
        <p:spPr>
          <a:xfrm>
            <a:off x="5810250" y="1543050"/>
            <a:ext cx="5772150" cy="4095750"/>
          </a:xfrm>
          <a:prstGeom prst="roundRect">
            <a:avLst>
              <a:gd name="adj" fmla="val 3721"/>
            </a:avLst>
          </a:prstGeom>
        </p:spPr>
      </p:pic>
      <p:sp>
        <p:nvSpPr>
          <p:cNvPr id="298" name=""/>
          <p:cNvSpPr>
            <a:spLocks noGrp="1"/>
          </p:cNvSpPr>
          <p:nvPr/>
        </p:nvSpPr>
        <p:spPr>
          <a:xfrm>
            <a:off x="609600" y="1571625"/>
            <a:ext cx="4667250" cy="1009650"/>
          </a:xfrm>
          <a:prstGeom prst="roundRect">
            <a:avLst>
              <a:gd name="adj" fmla="val 18868"/>
            </a:avLst>
          </a:prstGeom>
          <a:solidFill>
            <a:srgbClr val="091B2D"/>
          </a:solidFill>
          <a:ln w="0">
            <a:noFill/>
          </a:ln>
        </p:spPr>
        <p:txBody>
          <a:bodyPr/>
          <a:p/>
        </p:txBody>
      </p:sp>
      <p:pic>
        <p:nvPicPr>
          <p:cNvPr id="29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/>
        </p:blipFill>
        <p:spPr>
          <a:xfrm>
            <a:off x="857250" y="1857375"/>
            <a:ext cx="428625" cy="428625"/>
          </a:xfrm>
          <a:prstGeom prst="rect">
            <a:avLst/>
          </a:prstGeom>
        </p:spPr>
      </p:pic>
      <p:sp>
        <p:nvSpPr>
          <p:cNvPr id="300" name=""/>
          <p:cNvSpPr>
            <a:spLocks noGrp="1"/>
          </p:cNvSpPr>
          <p:nvPr/>
        </p:nvSpPr>
        <p:spPr>
          <a:xfrm>
            <a:off x="1466850" y="1733550"/>
            <a:ext cx="3524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296"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员工随时能查，回答有来源、有版本</a:t>
            </a:r>
            <a:endParaRPr/>
          </a:p>
        </p:txBody>
      </p:sp>
      <p:sp>
        <p:nvSpPr>
          <p:cNvPr id="301" name=""/>
          <p:cNvSpPr>
            <a:spLocks noGrp="1"/>
          </p:cNvSpPr>
          <p:nvPr/>
        </p:nvSpPr>
        <p:spPr>
          <a:xfrm>
            <a:off x="666750" y="2914650"/>
            <a:ext cx="1143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735"/>
          </a:bodyPr>
          <a:lstStyle/>
          <a:p>
            <a:pPr algn="l">
              <a:lnSpc>
                <a:spcPct val="108000"/>
              </a:lnSpc>
              <a:buNone/>
              <a:defRPr sz="1200" b="1">
                <a:solidFill>
                  <a:srgbClr val="1E5AA8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>
                <a:solidFill>
                  <a:srgbClr val="1E5AA8"/>
                </a:solidFill>
                <a:latin typeface="PingFang SC"/>
                <a:ea typeface="PingFang SC"/>
                <a:cs typeface="PingFang SC"/>
              </a:rPr>
              <a:t>主要能力</a:t>
            </a:r>
            <a:endParaRPr/>
          </a:p>
        </p:txBody>
      </p:sp>
      <p:sp>
        <p:nvSpPr>
          <p:cNvPr id="302" name=""/>
          <p:cNvSpPr>
            <a:spLocks noGrp="1"/>
          </p:cNvSpPr>
          <p:nvPr/>
        </p:nvSpPr>
        <p:spPr>
          <a:xfrm>
            <a:off x="685800" y="33813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303" name=""/>
          <p:cNvSpPr>
            <a:spLocks noGrp="1"/>
          </p:cNvSpPr>
          <p:nvPr/>
        </p:nvSpPr>
        <p:spPr>
          <a:xfrm>
            <a:off x="914400" y="3219450"/>
            <a:ext cx="4191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整合产品、价格、政策、SOP和培训资料</a:t>
            </a:r>
            <a:endParaRPr/>
          </a:p>
        </p:txBody>
      </p:sp>
      <p:sp>
        <p:nvSpPr>
          <p:cNvPr id="304" name=""/>
          <p:cNvSpPr>
            <a:spLocks noGrp="1"/>
          </p:cNvSpPr>
          <p:nvPr/>
        </p:nvSpPr>
        <p:spPr>
          <a:xfrm>
            <a:off x="685800" y="38576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305" name=""/>
          <p:cNvSpPr>
            <a:spLocks noGrp="1"/>
          </p:cNvSpPr>
          <p:nvPr/>
        </p:nvSpPr>
        <p:spPr>
          <a:xfrm>
            <a:off x="914400" y="3695700"/>
            <a:ext cx="4191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用自然语言查找企业答案</a:t>
            </a:r>
            <a:endParaRPr/>
          </a:p>
        </p:txBody>
      </p:sp>
      <p:sp>
        <p:nvSpPr>
          <p:cNvPr id="306" name=""/>
          <p:cNvSpPr>
            <a:spLocks noGrp="1"/>
          </p:cNvSpPr>
          <p:nvPr/>
        </p:nvSpPr>
        <p:spPr>
          <a:xfrm>
            <a:off x="685800" y="43338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307" name=""/>
          <p:cNvSpPr>
            <a:spLocks noGrp="1"/>
          </p:cNvSpPr>
          <p:nvPr/>
        </p:nvSpPr>
        <p:spPr>
          <a:xfrm>
            <a:off x="914400" y="4171950"/>
            <a:ext cx="4191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回答附资料来源、版本与更新时间</a:t>
            </a:r>
            <a:endParaRPr/>
          </a:p>
        </p:txBody>
      </p:sp>
      <p:sp>
        <p:nvSpPr>
          <p:cNvPr id="308" name=""/>
          <p:cNvSpPr>
            <a:spLocks noGrp="1"/>
          </p:cNvSpPr>
          <p:nvPr/>
        </p:nvSpPr>
        <p:spPr>
          <a:xfrm>
            <a:off x="685800" y="48101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F28C28"/>
          </a:solidFill>
          <a:ln w="0">
            <a:noFill/>
          </a:ln>
        </p:spPr>
        <p:txBody>
          <a:bodyPr/>
          <a:p/>
        </p:txBody>
      </p:sp>
      <p:sp>
        <p:nvSpPr>
          <p:cNvPr id="309" name=""/>
          <p:cNvSpPr>
            <a:spLocks noGrp="1"/>
          </p:cNvSpPr>
          <p:nvPr/>
        </p:nvSpPr>
        <p:spPr>
          <a:xfrm>
            <a:off x="914400" y="4648200"/>
            <a:ext cx="4191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区分总部、员工和经销商访问权限</a:t>
            </a:r>
            <a:endParaRPr/>
          </a:p>
        </p:txBody>
      </p:sp>
      <p:sp>
        <p:nvSpPr>
          <p:cNvPr id="310" name=""/>
          <p:cNvSpPr>
            <a:spLocks noGrp="1"/>
          </p:cNvSpPr>
          <p:nvPr/>
        </p:nvSpPr>
        <p:spPr>
          <a:xfrm>
            <a:off x="609600" y="5810250"/>
            <a:ext cx="10972800" cy="533400"/>
          </a:xfrm>
          <a:prstGeom prst="roundRect">
            <a:avLst>
              <a:gd name="adj" fmla="val 28571"/>
            </a:avLst>
          </a:prstGeom>
          <a:solidFill>
            <a:srgbClr val="EAF3FB"/>
          </a:solidFill>
          <a:ln w="0">
            <a:noFill/>
          </a:ln>
        </p:spPr>
        <p:txBody>
          <a:bodyPr/>
          <a:p/>
        </p:txBody>
      </p:sp>
      <p:sp>
        <p:nvSpPr>
          <p:cNvPr id="311" name=""/>
          <p:cNvSpPr>
            <a:spLocks noGrp="1"/>
          </p:cNvSpPr>
          <p:nvPr/>
        </p:nvSpPr>
        <p:spPr>
          <a:xfrm>
            <a:off x="838200" y="5886450"/>
            <a:ext cx="105156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典型场景：销售查询产品卖点、安装要求或售后政策，AI根据企业审核资料回答</a:t>
            </a:r>
            <a:endParaRPr/>
          </a:p>
        </p:txBody>
      </p:sp>
    </p:spTree>
  </p:cSld>
</p:sld>
</file>

<file path=ppt/slides/slide7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bg>
      <p:bgPr>
        <a:solidFill>
          <a:srgbClr val="F7F9FB"/>
        </a:solidFill>
      </p:bgPr>
    </p:bg>
    <p:spTree>
      <p:nvGrpSpPr>
        <p:cNvPr id="3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"/>
          <p:cNvSpPr>
            <a:spLocks noGrp="1"/>
          </p:cNvSpPr>
          <p:nvPr/>
        </p:nvSpPr>
        <p:spPr>
          <a:xfrm>
            <a:off x="609600" y="400050"/>
            <a:ext cx="100012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应用三：老板AI助理</a:t>
            </a:r>
            <a:endParaRPr/>
          </a:p>
        </p:txBody>
      </p:sp>
      <p:sp>
        <p:nvSpPr>
          <p:cNvPr id="314" name=""/>
          <p:cNvSpPr>
            <a:spLocks noGrp="1"/>
          </p:cNvSpPr>
          <p:nvPr/>
        </p:nvSpPr>
        <p:spPr>
          <a:xfrm>
            <a:off x="628650" y="933450"/>
            <a:ext cx="10001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先过滤信息，再把真正需要拍板的事送到老板面前</a:t>
            </a:r>
            <a:endParaRPr/>
          </a:p>
        </p:txBody>
      </p:sp>
      <p:sp>
        <p:nvSpPr>
          <p:cNvPr id="315" name=""/>
          <p:cNvSpPr>
            <a:spLocks noGrp="1"/>
          </p:cNvSpPr>
          <p:nvPr/>
        </p:nvSpPr>
        <p:spPr>
          <a:xfrm>
            <a:off x="11220450" y="41910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r">
              <a:lnSpc>
                <a:spcPct val="108000"/>
              </a:lnSpc>
              <a:buNone/>
              <a:def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rPr>
              <a:t>07</a:t>
            </a:r>
            <a:endParaRPr/>
          </a:p>
        </p:txBody>
      </p:sp>
      <p:sp>
        <p:nvSpPr>
          <p:cNvPr id="316" name=""/>
          <p:cNvSpPr>
            <a:spLocks noGrp="1"/>
          </p:cNvSpPr>
          <p:nvPr/>
        </p:nvSpPr>
        <p:spPr>
          <a:xfrm>
            <a:off x="609600" y="1200150"/>
            <a:ext cx="10972800" cy="19050"/>
          </a:xfrm>
          <a:prstGeom prst="rect">
            <a:avLst/>
          </a:prstGeom>
          <a:solidFill>
            <a:srgbClr val="D8E1E8"/>
          </a:solidFill>
          <a:ln w="0">
            <a:noFill/>
          </a:ln>
        </p:spPr>
        <p:txBody>
          <a:bodyPr/>
          <a:p/>
        </p:txBody>
      </p:sp>
      <p:pic>
        <p:nvPicPr>
          <p:cNvPr id="317" name=""/>
          <p:cNvPicPr>
            <a:picLocks noChangeAspect="1"/>
          </p:cNvPicPr>
          <p:nvPr/>
        </p:nvPicPr>
        <p:blipFill>
          <a:blip r:embed="rId2"/>
          <a:srcRect l="5959" t="0" r="5959" b="0"/>
          <a:stretch>
            <a:fillRect l="0" t="0" r="0" b="0"/>
          </a:stretch>
        </p:blipFill>
        <p:spPr>
          <a:xfrm>
            <a:off x="5810250" y="1543050"/>
            <a:ext cx="5772150" cy="4095750"/>
          </a:xfrm>
          <a:prstGeom prst="roundRect">
            <a:avLst>
              <a:gd name="adj" fmla="val 3721"/>
            </a:avLst>
          </a:prstGeom>
        </p:spPr>
      </p:pic>
      <p:sp>
        <p:nvSpPr>
          <p:cNvPr id="318" name=""/>
          <p:cNvSpPr>
            <a:spLocks noGrp="1"/>
          </p:cNvSpPr>
          <p:nvPr/>
        </p:nvSpPr>
        <p:spPr>
          <a:xfrm>
            <a:off x="609600" y="1571625"/>
            <a:ext cx="4667250" cy="1009650"/>
          </a:xfrm>
          <a:prstGeom prst="roundRect">
            <a:avLst>
              <a:gd name="adj" fmla="val 18868"/>
            </a:avLst>
          </a:prstGeom>
          <a:solidFill>
            <a:srgbClr val="091B2D"/>
          </a:solidFill>
          <a:ln w="0">
            <a:noFill/>
          </a:ln>
        </p:spPr>
        <p:txBody>
          <a:bodyPr/>
          <a:p/>
        </p:txBody>
      </p:sp>
      <p:pic>
        <p:nvPicPr>
          <p:cNvPr id="31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/>
        </p:blipFill>
        <p:spPr>
          <a:xfrm>
            <a:off x="857250" y="1857375"/>
            <a:ext cx="428625" cy="428625"/>
          </a:xfrm>
          <a:prstGeom prst="rect">
            <a:avLst/>
          </a:prstGeom>
        </p:spPr>
      </p:pic>
      <p:sp>
        <p:nvSpPr>
          <p:cNvPr id="320" name=""/>
          <p:cNvSpPr>
            <a:spLocks noGrp="1"/>
          </p:cNvSpPr>
          <p:nvPr/>
        </p:nvSpPr>
        <p:spPr>
          <a:xfrm>
            <a:off x="1466850" y="1733550"/>
            <a:ext cx="3524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286"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少看零散消息，只处理关键决策</a:t>
            </a:r>
            <a:endParaRPr/>
          </a:p>
        </p:txBody>
      </p:sp>
      <p:sp>
        <p:nvSpPr>
          <p:cNvPr id="321" name=""/>
          <p:cNvSpPr>
            <a:spLocks noGrp="1"/>
          </p:cNvSpPr>
          <p:nvPr/>
        </p:nvSpPr>
        <p:spPr>
          <a:xfrm>
            <a:off x="666750" y="2914650"/>
            <a:ext cx="1143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735"/>
          </a:bodyPr>
          <a:lstStyle/>
          <a:p>
            <a:pPr algn="l">
              <a:lnSpc>
                <a:spcPct val="108000"/>
              </a:lnSpc>
              <a:buNone/>
              <a:defRPr sz="1200" b="1">
                <a:solidFill>
                  <a:srgbClr val="1E5AA8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>
                <a:solidFill>
                  <a:srgbClr val="1E5AA8"/>
                </a:solidFill>
                <a:latin typeface="PingFang SC"/>
                <a:ea typeface="PingFang SC"/>
                <a:cs typeface="PingFang SC"/>
              </a:rPr>
              <a:t>主要能力</a:t>
            </a:r>
            <a:endParaRPr/>
          </a:p>
        </p:txBody>
      </p:sp>
      <p:sp>
        <p:nvSpPr>
          <p:cNvPr id="322" name=""/>
          <p:cNvSpPr>
            <a:spLocks noGrp="1"/>
          </p:cNvSpPr>
          <p:nvPr/>
        </p:nvSpPr>
        <p:spPr>
          <a:xfrm>
            <a:off x="685800" y="33813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323" name=""/>
          <p:cNvSpPr>
            <a:spLocks noGrp="1"/>
          </p:cNvSpPr>
          <p:nvPr/>
        </p:nvSpPr>
        <p:spPr>
          <a:xfrm>
            <a:off x="914400" y="3219450"/>
            <a:ext cx="4191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每日生成经营摘要与关注事项</a:t>
            </a:r>
            <a:endParaRPr/>
          </a:p>
        </p:txBody>
      </p:sp>
      <p:sp>
        <p:nvSpPr>
          <p:cNvPr id="324" name=""/>
          <p:cNvSpPr>
            <a:spLocks noGrp="1"/>
          </p:cNvSpPr>
          <p:nvPr/>
        </p:nvSpPr>
        <p:spPr>
          <a:xfrm>
            <a:off x="685800" y="38576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325" name=""/>
          <p:cNvSpPr>
            <a:spLocks noGrp="1"/>
          </p:cNvSpPr>
          <p:nvPr/>
        </p:nvSpPr>
        <p:spPr>
          <a:xfrm>
            <a:off x="914400" y="3695700"/>
            <a:ext cx="4191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汇总预算、活动、价格和合同请示</a:t>
            </a:r>
            <a:endParaRPr/>
          </a:p>
        </p:txBody>
      </p:sp>
      <p:sp>
        <p:nvSpPr>
          <p:cNvPr id="326" name=""/>
          <p:cNvSpPr>
            <a:spLocks noGrp="1"/>
          </p:cNvSpPr>
          <p:nvPr/>
        </p:nvSpPr>
        <p:spPr>
          <a:xfrm>
            <a:off x="685800" y="43338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327" name=""/>
          <p:cNvSpPr>
            <a:spLocks noGrp="1"/>
          </p:cNvSpPr>
          <p:nvPr/>
        </p:nvSpPr>
        <p:spPr>
          <a:xfrm>
            <a:off x="914400" y="4171950"/>
            <a:ext cx="4191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整理金额、影响、风险、责任人与时限</a:t>
            </a:r>
            <a:endParaRPr/>
          </a:p>
        </p:txBody>
      </p:sp>
      <p:sp>
        <p:nvSpPr>
          <p:cNvPr id="328" name=""/>
          <p:cNvSpPr>
            <a:spLocks noGrp="1"/>
          </p:cNvSpPr>
          <p:nvPr/>
        </p:nvSpPr>
        <p:spPr>
          <a:xfrm>
            <a:off x="685800" y="48101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F28C28"/>
          </a:solidFill>
          <a:ln w="0">
            <a:noFill/>
          </a:ln>
        </p:spPr>
        <p:txBody>
          <a:bodyPr/>
          <a:p/>
        </p:txBody>
      </p:sp>
      <p:sp>
        <p:nvSpPr>
          <p:cNvPr id="329" name=""/>
          <p:cNvSpPr>
            <a:spLocks noGrp="1"/>
          </p:cNvSpPr>
          <p:nvPr/>
        </p:nvSpPr>
        <p:spPr>
          <a:xfrm>
            <a:off x="914400" y="4648200"/>
            <a:ext cx="4191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重要动作始终由授权人确认并留痕</a:t>
            </a:r>
            <a:endParaRPr/>
          </a:p>
        </p:txBody>
      </p:sp>
      <p:sp>
        <p:nvSpPr>
          <p:cNvPr id="330" name=""/>
          <p:cNvSpPr>
            <a:spLocks noGrp="1"/>
          </p:cNvSpPr>
          <p:nvPr/>
        </p:nvSpPr>
        <p:spPr>
          <a:xfrm>
            <a:off x="609600" y="5810250"/>
            <a:ext cx="10972800" cy="533400"/>
          </a:xfrm>
          <a:prstGeom prst="roundRect">
            <a:avLst>
              <a:gd name="adj" fmla="val 28571"/>
            </a:avLst>
          </a:prstGeom>
          <a:solidFill>
            <a:srgbClr val="EAF3FB"/>
          </a:solidFill>
          <a:ln w="0">
            <a:noFill/>
          </a:ln>
        </p:spPr>
        <p:txBody>
          <a:bodyPr/>
          <a:p/>
        </p:txBody>
      </p:sp>
      <p:sp>
        <p:nvSpPr>
          <p:cNvPr id="331" name=""/>
          <p:cNvSpPr>
            <a:spLocks noGrp="1"/>
          </p:cNvSpPr>
          <p:nvPr/>
        </p:nvSpPr>
        <p:spPr>
          <a:xfrm>
            <a:off x="838200" y="5886450"/>
            <a:ext cx="105156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典型场景：经销商申请活动费用，AI先补齐信息，再生成待老板审批的决策卡</a:t>
            </a:r>
            <a:endParaRPr/>
          </a:p>
        </p:txBody>
      </p:sp>
    </p:spTree>
  </p:cSld>
</p:sld>
</file>

<file path=ppt/slides/slide8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bg>
      <p:bgPr>
        <a:solidFill>
          <a:srgbClr val="F7F9FB"/>
        </a:solidFill>
      </p:bgPr>
    </p:bg>
    <p:spTree>
      <p:nvGrpSpPr>
        <p:cNvPr id="3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"/>
          <p:cNvSpPr>
            <a:spLocks noGrp="1"/>
          </p:cNvSpPr>
          <p:nvPr/>
        </p:nvSpPr>
        <p:spPr>
          <a:xfrm>
            <a:off x="609600" y="400050"/>
            <a:ext cx="100012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应用四：品牌内容中台</a:t>
            </a:r>
            <a:endParaRPr/>
          </a:p>
        </p:txBody>
      </p:sp>
      <p:sp>
        <p:nvSpPr>
          <p:cNvPr id="334" name=""/>
          <p:cNvSpPr>
            <a:spLocks noGrp="1"/>
          </p:cNvSpPr>
          <p:nvPr/>
        </p:nvSpPr>
        <p:spPr>
          <a:xfrm>
            <a:off x="628650" y="933450"/>
            <a:ext cx="10001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让总部、经销商和门店共同运转一套内容生产流程</a:t>
            </a:r>
            <a:endParaRPr/>
          </a:p>
        </p:txBody>
      </p:sp>
      <p:sp>
        <p:nvSpPr>
          <p:cNvPr id="335" name=""/>
          <p:cNvSpPr>
            <a:spLocks noGrp="1"/>
          </p:cNvSpPr>
          <p:nvPr/>
        </p:nvSpPr>
        <p:spPr>
          <a:xfrm>
            <a:off x="11220450" y="41910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r">
              <a:lnSpc>
                <a:spcPct val="108000"/>
              </a:lnSpc>
              <a:buNone/>
              <a:def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rPr>
              <a:t>08</a:t>
            </a:r>
            <a:endParaRPr/>
          </a:p>
        </p:txBody>
      </p:sp>
      <p:sp>
        <p:nvSpPr>
          <p:cNvPr id="336" name=""/>
          <p:cNvSpPr>
            <a:spLocks noGrp="1"/>
          </p:cNvSpPr>
          <p:nvPr/>
        </p:nvSpPr>
        <p:spPr>
          <a:xfrm>
            <a:off x="609600" y="1200150"/>
            <a:ext cx="10972800" cy="19050"/>
          </a:xfrm>
          <a:prstGeom prst="rect">
            <a:avLst/>
          </a:prstGeom>
          <a:solidFill>
            <a:srgbClr val="D8E1E8"/>
          </a:solidFill>
          <a:ln w="0">
            <a:noFill/>
          </a:ln>
        </p:spPr>
        <p:txBody>
          <a:bodyPr/>
          <a:p/>
        </p:txBody>
      </p:sp>
      <p:pic>
        <p:nvPicPr>
          <p:cNvPr id="337" name=""/>
          <p:cNvPicPr>
            <a:picLocks noChangeAspect="1"/>
          </p:cNvPicPr>
          <p:nvPr/>
        </p:nvPicPr>
        <p:blipFill>
          <a:blip r:embed="rId2"/>
          <a:srcRect l="5959" t="0" r="5959" b="0"/>
          <a:stretch>
            <a:fillRect l="0" t="0" r="0" b="0"/>
          </a:stretch>
        </p:blipFill>
        <p:spPr>
          <a:xfrm>
            <a:off x="5810250" y="1543050"/>
            <a:ext cx="5772150" cy="4095750"/>
          </a:xfrm>
          <a:prstGeom prst="roundRect">
            <a:avLst>
              <a:gd name="adj" fmla="val 3721"/>
            </a:avLst>
          </a:prstGeom>
        </p:spPr>
      </p:pic>
      <p:sp>
        <p:nvSpPr>
          <p:cNvPr id="338" name=""/>
          <p:cNvSpPr>
            <a:spLocks noGrp="1"/>
          </p:cNvSpPr>
          <p:nvPr/>
        </p:nvSpPr>
        <p:spPr>
          <a:xfrm>
            <a:off x="609600" y="1571625"/>
            <a:ext cx="4667250" cy="1009650"/>
          </a:xfrm>
          <a:prstGeom prst="roundRect">
            <a:avLst>
              <a:gd name="adj" fmla="val 18868"/>
            </a:avLst>
          </a:prstGeom>
          <a:solidFill>
            <a:srgbClr val="091B2D"/>
          </a:solidFill>
          <a:ln w="0">
            <a:noFill/>
          </a:ln>
        </p:spPr>
        <p:txBody>
          <a:bodyPr/>
          <a:p/>
        </p:txBody>
      </p:sp>
      <p:pic>
        <p:nvPicPr>
          <p:cNvPr id="33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/>
        </p:blipFill>
        <p:spPr>
          <a:xfrm>
            <a:off x="857250" y="1857375"/>
            <a:ext cx="428625" cy="428625"/>
          </a:xfrm>
          <a:prstGeom prst="rect">
            <a:avLst/>
          </a:prstGeom>
        </p:spPr>
      </p:pic>
      <p:sp>
        <p:nvSpPr>
          <p:cNvPr id="340" name=""/>
          <p:cNvSpPr>
            <a:spLocks noGrp="1"/>
          </p:cNvSpPr>
          <p:nvPr/>
        </p:nvSpPr>
        <p:spPr>
          <a:xfrm>
            <a:off x="1466850" y="1733550"/>
            <a:ext cx="3524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FFFFFF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FFFFFF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素材收得上来，内容做得出去</a:t>
            </a:r>
            <a:endParaRPr/>
          </a:p>
          <a:p>
            <a:pPr algn="l">
              <a:lnSpc>
                <a:spcPct val="108000"/>
              </a:lnSpc>
              <a:buNone/>
              <a:defRPr sz="1875" b="1">
                <a:solidFill>
                  <a:srgbClr val="FFFFFF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FFFFFF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效果追得回来</a:t>
            </a:r>
            <a:endParaRPr/>
          </a:p>
        </p:txBody>
      </p:sp>
      <p:sp>
        <p:nvSpPr>
          <p:cNvPr id="341" name=""/>
          <p:cNvSpPr>
            <a:spLocks noGrp="1"/>
          </p:cNvSpPr>
          <p:nvPr/>
        </p:nvSpPr>
        <p:spPr>
          <a:xfrm>
            <a:off x="666750" y="2914650"/>
            <a:ext cx="1143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735"/>
          </a:bodyPr>
          <a:lstStyle/>
          <a:p>
            <a:pPr algn="l">
              <a:lnSpc>
                <a:spcPct val="108000"/>
              </a:lnSpc>
              <a:buNone/>
              <a:defRPr sz="1200" b="1">
                <a:solidFill>
                  <a:srgbClr val="1E5AA8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>
                <a:solidFill>
                  <a:srgbClr val="1E5AA8"/>
                </a:solidFill>
                <a:latin typeface="PingFang SC"/>
                <a:ea typeface="PingFang SC"/>
                <a:cs typeface="PingFang SC"/>
              </a:rPr>
              <a:t>主要能力</a:t>
            </a:r>
            <a:endParaRPr/>
          </a:p>
        </p:txBody>
      </p:sp>
      <p:sp>
        <p:nvSpPr>
          <p:cNvPr id="342" name=""/>
          <p:cNvSpPr>
            <a:spLocks noGrp="1"/>
          </p:cNvSpPr>
          <p:nvPr/>
        </p:nvSpPr>
        <p:spPr>
          <a:xfrm>
            <a:off x="685800" y="33813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343" name=""/>
          <p:cNvSpPr>
            <a:spLocks noGrp="1"/>
          </p:cNvSpPr>
          <p:nvPr/>
        </p:nvSpPr>
        <p:spPr>
          <a:xfrm>
            <a:off x="914400" y="3219450"/>
            <a:ext cx="4191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统一收集门店图片、视频和用户反馈</a:t>
            </a:r>
            <a:endParaRPr/>
          </a:p>
        </p:txBody>
      </p:sp>
      <p:sp>
        <p:nvSpPr>
          <p:cNvPr id="344" name=""/>
          <p:cNvSpPr>
            <a:spLocks noGrp="1"/>
          </p:cNvSpPr>
          <p:nvPr/>
        </p:nvSpPr>
        <p:spPr>
          <a:xfrm>
            <a:off x="685800" y="38576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345" name=""/>
          <p:cNvSpPr>
            <a:spLocks noGrp="1"/>
          </p:cNvSpPr>
          <p:nvPr/>
        </p:nvSpPr>
        <p:spPr>
          <a:xfrm>
            <a:off x="914400" y="3695700"/>
            <a:ext cx="4191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按门店、产品和授权状态给素材分类</a:t>
            </a:r>
            <a:endParaRPr/>
          </a:p>
        </p:txBody>
      </p:sp>
      <p:sp>
        <p:nvSpPr>
          <p:cNvPr id="346" name=""/>
          <p:cNvSpPr>
            <a:spLocks noGrp="1"/>
          </p:cNvSpPr>
          <p:nvPr/>
        </p:nvSpPr>
        <p:spPr>
          <a:xfrm>
            <a:off x="685800" y="43338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347" name=""/>
          <p:cNvSpPr>
            <a:spLocks noGrp="1"/>
          </p:cNvSpPr>
          <p:nvPr/>
        </p:nvSpPr>
        <p:spPr>
          <a:xfrm>
            <a:off x="914400" y="4171950"/>
            <a:ext cx="4191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AI辅助生成选题、文案和短视频脚本</a:t>
            </a:r>
            <a:endParaRPr/>
          </a:p>
        </p:txBody>
      </p:sp>
      <p:sp>
        <p:nvSpPr>
          <p:cNvPr id="348" name=""/>
          <p:cNvSpPr>
            <a:spLocks noGrp="1"/>
          </p:cNvSpPr>
          <p:nvPr/>
        </p:nvSpPr>
        <p:spPr>
          <a:xfrm>
            <a:off x="685800" y="48101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F28C28"/>
          </a:solidFill>
          <a:ln w="0">
            <a:noFill/>
          </a:ln>
        </p:spPr>
        <p:txBody>
          <a:bodyPr/>
          <a:p/>
        </p:txBody>
      </p:sp>
      <p:sp>
        <p:nvSpPr>
          <p:cNvPr id="349" name=""/>
          <p:cNvSpPr>
            <a:spLocks noGrp="1"/>
          </p:cNvSpPr>
          <p:nvPr/>
        </p:nvSpPr>
        <p:spPr>
          <a:xfrm>
            <a:off x="914400" y="4648200"/>
            <a:ext cx="4191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追踪制作、审核、分发和发布反馈</a:t>
            </a:r>
            <a:endParaRPr/>
          </a:p>
        </p:txBody>
      </p:sp>
      <p:sp>
        <p:nvSpPr>
          <p:cNvPr id="350" name=""/>
          <p:cNvSpPr>
            <a:spLocks noGrp="1"/>
          </p:cNvSpPr>
          <p:nvPr/>
        </p:nvSpPr>
        <p:spPr>
          <a:xfrm>
            <a:off x="609600" y="5810250"/>
            <a:ext cx="10972800" cy="533400"/>
          </a:xfrm>
          <a:prstGeom prst="roundRect">
            <a:avLst>
              <a:gd name="adj" fmla="val 28571"/>
            </a:avLst>
          </a:prstGeom>
          <a:solidFill>
            <a:srgbClr val="EAF3FB"/>
          </a:solidFill>
          <a:ln w="0">
            <a:noFill/>
          </a:ln>
        </p:spPr>
        <p:txBody>
          <a:bodyPr/>
          <a:p/>
        </p:txBody>
      </p:sp>
      <p:sp>
        <p:nvSpPr>
          <p:cNvPr id="351" name=""/>
          <p:cNvSpPr>
            <a:spLocks noGrp="1"/>
          </p:cNvSpPr>
          <p:nvPr/>
        </p:nvSpPr>
        <p:spPr>
          <a:xfrm>
            <a:off x="838200" y="5886450"/>
            <a:ext cx="105156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典型场景：门店通过企微提交视频，总部完成登记、内容生成、审核和效果跟踪</a:t>
            </a:r>
            <a:endParaRPr/>
          </a:p>
        </p:txBody>
      </p:sp>
    </p:spTree>
  </p:cSld>
</p:sld>
</file>

<file path=ppt/slides/slide9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bg>
      <p:bgPr>
        <a:solidFill>
          <a:srgbClr val="F7F9FB"/>
        </a:solidFill>
      </p:bgPr>
    </p:bg>
    <p:spTree>
      <p:nvGrpSpPr>
        <p:cNvPr id="3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"/>
          <p:cNvSpPr>
            <a:spLocks noGrp="1"/>
          </p:cNvSpPr>
          <p:nvPr/>
        </p:nvSpPr>
        <p:spPr>
          <a:xfrm>
            <a:off x="609600" y="400050"/>
            <a:ext cx="100012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AI智能体部署：Codex与WorkBuddy</a:t>
            </a:r>
            <a:endParaRPr/>
          </a:p>
        </p:txBody>
      </p:sp>
      <p:sp>
        <p:nvSpPr>
          <p:cNvPr id="354" name=""/>
          <p:cNvSpPr>
            <a:spLocks noGrp="1"/>
          </p:cNvSpPr>
          <p:nvPr/>
        </p:nvSpPr>
        <p:spPr>
          <a:xfrm>
            <a:off x="628650" y="933450"/>
            <a:ext cx="10001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一个负责开发与优化，一个负责员工日常使用</a:t>
            </a:r>
            <a:endParaRPr/>
          </a:p>
        </p:txBody>
      </p:sp>
      <p:sp>
        <p:nvSpPr>
          <p:cNvPr id="355" name=""/>
          <p:cNvSpPr>
            <a:spLocks noGrp="1"/>
          </p:cNvSpPr>
          <p:nvPr/>
        </p:nvSpPr>
        <p:spPr>
          <a:xfrm>
            <a:off x="11220450" y="41910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r">
              <a:lnSpc>
                <a:spcPct val="108000"/>
              </a:lnSpc>
              <a:buNone/>
              <a:def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rPr>
              <a:t>09</a:t>
            </a:r>
            <a:endParaRPr/>
          </a:p>
        </p:txBody>
      </p:sp>
      <p:sp>
        <p:nvSpPr>
          <p:cNvPr id="356" name=""/>
          <p:cNvSpPr>
            <a:spLocks noGrp="1"/>
          </p:cNvSpPr>
          <p:nvPr/>
        </p:nvSpPr>
        <p:spPr>
          <a:xfrm>
            <a:off x="609600" y="1200150"/>
            <a:ext cx="10972800" cy="19050"/>
          </a:xfrm>
          <a:prstGeom prst="rect">
            <a:avLst/>
          </a:prstGeom>
          <a:solidFill>
            <a:srgbClr val="D8E1E8"/>
          </a:solidFill>
          <a:ln w="0">
            <a:noFill/>
          </a:ln>
        </p:spPr>
        <p:txBody>
          <a:bodyPr/>
          <a:p/>
        </p:txBody>
      </p:sp>
      <p:sp>
        <p:nvSpPr>
          <p:cNvPr id="357" name=""/>
          <p:cNvSpPr>
            <a:spLocks noGrp="1"/>
          </p:cNvSpPr>
          <p:nvPr/>
        </p:nvSpPr>
        <p:spPr>
          <a:xfrm>
            <a:off x="666750" y="1600200"/>
            <a:ext cx="5238750" cy="361950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sp>
        <p:nvSpPr>
          <p:cNvPr id="358" name=""/>
          <p:cNvSpPr>
            <a:spLocks noGrp="1"/>
          </p:cNvSpPr>
          <p:nvPr/>
        </p:nvSpPr>
        <p:spPr>
          <a:xfrm>
            <a:off x="666750" y="1600200"/>
            <a:ext cx="5238750" cy="800100"/>
          </a:xfrm>
          <a:prstGeom prst="roundRect">
            <a:avLst>
              <a:gd name="adj" fmla="val 28571"/>
            </a:avLst>
          </a:prstGeom>
          <a:solidFill>
            <a:srgbClr val="091B2D"/>
          </a:solidFill>
          <a:ln w="0">
            <a:noFill/>
          </a:ln>
        </p:spPr>
        <p:txBody>
          <a:bodyPr/>
          <a:p/>
        </p:txBody>
      </p:sp>
      <p:pic>
        <p:nvPicPr>
          <p:cNvPr id="35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/>
        </p:blipFill>
        <p:spPr>
          <a:xfrm>
            <a:off x="933450" y="1790700"/>
            <a:ext cx="419100" cy="419100"/>
          </a:xfrm>
          <a:prstGeom prst="rect">
            <a:avLst/>
          </a:prstGeom>
        </p:spPr>
      </p:pic>
      <p:sp>
        <p:nvSpPr>
          <p:cNvPr id="360" name=""/>
          <p:cNvSpPr>
            <a:spLocks noGrp="1"/>
          </p:cNvSpPr>
          <p:nvPr/>
        </p:nvSpPr>
        <p:spPr>
          <a:xfrm>
            <a:off x="1543050" y="1704975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286"/>
          </a:bodyPr>
          <a:lstStyle/>
          <a:p>
            <a:pPr algn="l">
              <a:lnSpc>
                <a:spcPct val="108000"/>
              </a:lnSpc>
              <a:buNone/>
              <a:defRPr sz="21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Codex</a:t>
            </a:r>
            <a:endParaRPr/>
          </a:p>
        </p:txBody>
      </p:sp>
      <p:sp>
        <p:nvSpPr>
          <p:cNvPr id="361" name=""/>
          <p:cNvSpPr>
            <a:spLocks noGrp="1"/>
          </p:cNvSpPr>
          <p:nvPr/>
        </p:nvSpPr>
        <p:spPr>
          <a:xfrm>
            <a:off x="1543050" y="2057400"/>
            <a:ext cx="3714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218"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D8E7F3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D8E7F3"/>
                </a:solidFill>
                <a:latin typeface="PingFang SC"/>
                <a:ea typeface="PingFang SC"/>
                <a:cs typeface="PingFang SC"/>
              </a:rPr>
              <a:t>流程开发与持续优化</a:t>
            </a:r>
            <a:endParaRPr/>
          </a:p>
        </p:txBody>
      </p:sp>
      <p:pic>
        <p:nvPicPr>
          <p:cNvPr id="36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/>
        </p:blipFill>
        <p:spPr>
          <a:xfrm>
            <a:off x="971550" y="2724150"/>
            <a:ext cx="228600" cy="228600"/>
          </a:xfrm>
          <a:prstGeom prst="rect">
            <a:avLst/>
          </a:prstGeom>
        </p:spPr>
      </p:pic>
      <p:sp>
        <p:nvSpPr>
          <p:cNvPr id="363" name=""/>
          <p:cNvSpPr>
            <a:spLocks noGrp="1"/>
          </p:cNvSpPr>
          <p:nvPr/>
        </p:nvSpPr>
        <p:spPr>
          <a:xfrm>
            <a:off x="1352550" y="2600325"/>
            <a:ext cx="4095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搭建和修改AI工作流程</a:t>
            </a:r>
            <a:endParaRPr/>
          </a:p>
        </p:txBody>
      </p:sp>
      <p:pic>
        <p:nvPicPr>
          <p:cNvPr id="36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/>
        </p:blipFill>
        <p:spPr>
          <a:xfrm>
            <a:off x="971550" y="3276600"/>
            <a:ext cx="228600" cy="228600"/>
          </a:xfrm>
          <a:prstGeom prst="rect">
            <a:avLst/>
          </a:prstGeom>
        </p:spPr>
      </p:pic>
      <p:sp>
        <p:nvSpPr>
          <p:cNvPr id="365" name=""/>
          <p:cNvSpPr>
            <a:spLocks noGrp="1"/>
          </p:cNvSpPr>
          <p:nvPr/>
        </p:nvSpPr>
        <p:spPr>
          <a:xfrm>
            <a:off x="1352550" y="3152775"/>
            <a:ext cx="4095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连接业务系统与数据接口</a:t>
            </a:r>
            <a:endParaRPr/>
          </a:p>
        </p:txBody>
      </p:sp>
      <p:pic>
        <p:nvPicPr>
          <p:cNvPr id="36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/>
        </p:blipFill>
        <p:spPr>
          <a:xfrm>
            <a:off x="971550" y="3829050"/>
            <a:ext cx="228600" cy="228600"/>
          </a:xfrm>
          <a:prstGeom prst="rect">
            <a:avLst/>
          </a:prstGeom>
        </p:spPr>
      </p:pic>
      <p:sp>
        <p:nvSpPr>
          <p:cNvPr id="367" name=""/>
          <p:cNvSpPr>
            <a:spLocks noGrp="1"/>
          </p:cNvSpPr>
          <p:nvPr/>
        </p:nvSpPr>
        <p:spPr>
          <a:xfrm>
            <a:off x="1352550" y="3705225"/>
            <a:ext cx="4095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开发CRM、财务和生产辅助工具</a:t>
            </a:r>
            <a:endParaRPr/>
          </a:p>
        </p:txBody>
      </p:sp>
      <p:pic>
        <p:nvPicPr>
          <p:cNvPr id="36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6"/>
              </a:ext>
            </a:extLst>
          </a:blip>
          <a:stretch/>
        </p:blipFill>
        <p:spPr>
          <a:xfrm>
            <a:off x="971550" y="4381500"/>
            <a:ext cx="228600" cy="228600"/>
          </a:xfrm>
          <a:prstGeom prst="rect">
            <a:avLst/>
          </a:prstGeom>
        </p:spPr>
      </p:pic>
      <p:sp>
        <p:nvSpPr>
          <p:cNvPr id="369" name=""/>
          <p:cNvSpPr>
            <a:spLocks noGrp="1"/>
          </p:cNvSpPr>
          <p:nvPr/>
        </p:nvSpPr>
        <p:spPr>
          <a:xfrm>
            <a:off x="1352550" y="4257675"/>
            <a:ext cx="4095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根据使用反馈持续迭代</a:t>
            </a:r>
            <a:endParaRPr/>
          </a:p>
        </p:txBody>
      </p:sp>
      <p:sp>
        <p:nvSpPr>
          <p:cNvPr id="370" name=""/>
          <p:cNvSpPr>
            <a:spLocks noGrp="1"/>
          </p:cNvSpPr>
          <p:nvPr/>
        </p:nvSpPr>
        <p:spPr>
          <a:xfrm>
            <a:off x="6286500" y="1600200"/>
            <a:ext cx="5238750" cy="361950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sp>
        <p:nvSpPr>
          <p:cNvPr id="371" name=""/>
          <p:cNvSpPr>
            <a:spLocks noGrp="1"/>
          </p:cNvSpPr>
          <p:nvPr/>
        </p:nvSpPr>
        <p:spPr>
          <a:xfrm>
            <a:off x="6286500" y="1600200"/>
            <a:ext cx="5238750" cy="800100"/>
          </a:xfrm>
          <a:prstGeom prst="roundRect">
            <a:avLst>
              <a:gd name="adj" fmla="val 28571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pic>
        <p:nvPicPr>
          <p:cNvPr id="37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7"/>
              </a:ext>
            </a:extLst>
          </a:blip>
          <a:stretch/>
        </p:blipFill>
        <p:spPr>
          <a:xfrm>
            <a:off x="6553200" y="1790700"/>
            <a:ext cx="419100" cy="419100"/>
          </a:xfrm>
          <a:prstGeom prst="rect">
            <a:avLst/>
          </a:prstGeom>
        </p:spPr>
      </p:pic>
      <p:sp>
        <p:nvSpPr>
          <p:cNvPr id="373" name=""/>
          <p:cNvSpPr>
            <a:spLocks noGrp="1"/>
          </p:cNvSpPr>
          <p:nvPr/>
        </p:nvSpPr>
        <p:spPr>
          <a:xfrm>
            <a:off x="7162800" y="1704975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286"/>
          </a:bodyPr>
          <a:lstStyle/>
          <a:p>
            <a:pPr algn="l">
              <a:lnSpc>
                <a:spcPct val="108000"/>
              </a:lnSpc>
              <a:buNone/>
              <a:defRPr sz="21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WorkBuddy</a:t>
            </a:r>
            <a:endParaRPr/>
          </a:p>
        </p:txBody>
      </p:sp>
      <p:sp>
        <p:nvSpPr>
          <p:cNvPr id="374" name=""/>
          <p:cNvSpPr>
            <a:spLocks noGrp="1"/>
          </p:cNvSpPr>
          <p:nvPr/>
        </p:nvSpPr>
        <p:spPr>
          <a:xfrm>
            <a:off x="7162800" y="2057400"/>
            <a:ext cx="3714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218"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D8E7F3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D8E7F3"/>
                </a:solidFill>
                <a:latin typeface="PingFang SC"/>
                <a:ea typeface="PingFang SC"/>
                <a:cs typeface="PingFang SC"/>
              </a:rPr>
              <a:t>员工的日常AI工作入口</a:t>
            </a:r>
            <a:endParaRPr/>
          </a:p>
        </p:txBody>
      </p:sp>
      <p:pic>
        <p:nvPicPr>
          <p:cNvPr id="37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8"/>
              </a:ext>
            </a:extLst>
          </a:blip>
          <a:stretch/>
        </p:blipFill>
        <p:spPr>
          <a:xfrm>
            <a:off x="6591300" y="2724150"/>
            <a:ext cx="228600" cy="228600"/>
          </a:xfrm>
          <a:prstGeom prst="rect">
            <a:avLst/>
          </a:prstGeom>
        </p:spPr>
      </p:pic>
      <p:sp>
        <p:nvSpPr>
          <p:cNvPr id="376" name=""/>
          <p:cNvSpPr>
            <a:spLocks noGrp="1"/>
          </p:cNvSpPr>
          <p:nvPr/>
        </p:nvSpPr>
        <p:spPr>
          <a:xfrm>
            <a:off x="6972300" y="2600325"/>
            <a:ext cx="4095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查询企业知识和经营信息</a:t>
            </a:r>
            <a:endParaRPr/>
          </a:p>
        </p:txBody>
      </p:sp>
      <p:pic>
        <p:nvPicPr>
          <p:cNvPr id="37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9"/>
              </a:ext>
            </a:extLst>
          </a:blip>
          <a:stretch/>
        </p:blipFill>
        <p:spPr>
          <a:xfrm>
            <a:off x="6591300" y="3276600"/>
            <a:ext cx="228600" cy="228600"/>
          </a:xfrm>
          <a:prstGeom prst="rect">
            <a:avLst/>
          </a:prstGeom>
        </p:spPr>
      </p:pic>
      <p:sp>
        <p:nvSpPr>
          <p:cNvPr id="378" name=""/>
          <p:cNvSpPr>
            <a:spLocks noGrp="1"/>
          </p:cNvSpPr>
          <p:nvPr/>
        </p:nvSpPr>
        <p:spPr>
          <a:xfrm>
            <a:off x="6972300" y="3152775"/>
            <a:ext cx="4095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提交素材与业务请示</a:t>
            </a:r>
            <a:endParaRPr/>
          </a:p>
        </p:txBody>
      </p:sp>
      <p:pic>
        <p:nvPicPr>
          <p:cNvPr id="37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0"/>
              </a:ext>
            </a:extLst>
          </a:blip>
          <a:stretch/>
        </p:blipFill>
        <p:spPr>
          <a:xfrm>
            <a:off x="6591300" y="3829050"/>
            <a:ext cx="228600" cy="228600"/>
          </a:xfrm>
          <a:prstGeom prst="rect">
            <a:avLst/>
          </a:prstGeom>
        </p:spPr>
      </p:pic>
      <p:sp>
        <p:nvSpPr>
          <p:cNvPr id="380" name=""/>
          <p:cNvSpPr>
            <a:spLocks noGrp="1"/>
          </p:cNvSpPr>
          <p:nvPr/>
        </p:nvSpPr>
        <p:spPr>
          <a:xfrm>
            <a:off x="6972300" y="3705225"/>
            <a:ext cx="4095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调用企业已配置的AI技能</a:t>
            </a:r>
            <a:endParaRPr/>
          </a:p>
        </p:txBody>
      </p:sp>
      <p:pic>
        <p:nvPicPr>
          <p:cNvPr id="38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1"/>
              </a:ext>
            </a:extLst>
          </a:blip>
          <a:stretch/>
        </p:blipFill>
        <p:spPr>
          <a:xfrm>
            <a:off x="6591300" y="4381500"/>
            <a:ext cx="228600" cy="228600"/>
          </a:xfrm>
          <a:prstGeom prst="rect">
            <a:avLst/>
          </a:prstGeom>
        </p:spPr>
      </p:pic>
      <p:sp>
        <p:nvSpPr>
          <p:cNvPr id="382" name=""/>
          <p:cNvSpPr>
            <a:spLocks noGrp="1"/>
          </p:cNvSpPr>
          <p:nvPr/>
        </p:nvSpPr>
        <p:spPr>
          <a:xfrm>
            <a:off x="6972300" y="4257675"/>
            <a:ext cx="4095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在权限内记录和追踪任务</a:t>
            </a:r>
            <a:endParaRPr/>
          </a:p>
        </p:txBody>
      </p:sp>
      <p:sp>
        <p:nvSpPr>
          <p:cNvPr id="383" name=""/>
          <p:cNvSpPr>
            <a:spLocks noGrp="1"/>
          </p:cNvSpPr>
          <p:nvPr/>
        </p:nvSpPr>
        <p:spPr>
          <a:xfrm>
            <a:off x="1685925" y="5534025"/>
            <a:ext cx="8820150" cy="590550"/>
          </a:xfrm>
          <a:prstGeom prst="roundRect">
            <a:avLst>
              <a:gd name="adj" fmla="val 29032"/>
            </a:avLst>
          </a:prstGeom>
          <a:solidFill>
            <a:srgbClr val="102B46"/>
          </a:solidFill>
          <a:ln w="0">
            <a:noFill/>
          </a:ln>
        </p:spPr>
        <p:txBody>
          <a:bodyPr/>
          <a:p/>
        </p:txBody>
      </p:sp>
      <p:pic>
        <p:nvPicPr>
          <p:cNvPr id="38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2"/>
              </a:ext>
            </a:extLst>
          </a:blip>
          <a:stretch/>
        </p:blipFill>
        <p:spPr>
          <a:xfrm>
            <a:off x="1924050" y="5676900"/>
            <a:ext cx="323850" cy="323850"/>
          </a:xfrm>
          <a:prstGeom prst="rect">
            <a:avLst/>
          </a:prstGeom>
        </p:spPr>
      </p:pic>
      <p:sp>
        <p:nvSpPr>
          <p:cNvPr id="385" name=""/>
          <p:cNvSpPr>
            <a:spLocks noGrp="1"/>
          </p:cNvSpPr>
          <p:nvPr/>
        </p:nvSpPr>
        <p:spPr>
          <a:xfrm>
            <a:off x="2381250" y="5619750"/>
            <a:ext cx="7858125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智能体只获得完成任务所需的权限，价格、合同、付款等关键动作保留人工确认</a:t>
            </a:r>
            <a:endParaRPr/>
          </a:p>
        </p:txBody>
      </p:sp>
    </p:spTree>
  </p:cSld>
</p:sld>
</file>

<file path=ppt/slides/slide10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bg>
      <p:bgPr>
        <a:solidFill>
          <a:srgbClr val="F7F9FB"/>
        </a:solidFill>
      </p:bgPr>
    </p:bg>
    <p:spTree>
      <p:nvGrpSpPr>
        <p:cNvPr id="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"/>
          <p:cNvSpPr>
            <a:spLocks noGrp="1"/>
          </p:cNvSpPr>
          <p:nvPr/>
        </p:nvSpPr>
        <p:spPr>
          <a:xfrm>
            <a:off x="609600" y="400050"/>
            <a:ext cx="100012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企业数字化基础：企业微信</a:t>
            </a:r>
            <a:endParaRPr/>
          </a:p>
        </p:txBody>
      </p:sp>
      <p:sp>
        <p:nvSpPr>
          <p:cNvPr id="12" name=""/>
          <p:cNvSpPr>
            <a:spLocks noGrp="1"/>
          </p:cNvSpPr>
          <p:nvPr/>
        </p:nvSpPr>
        <p:spPr>
          <a:xfrm>
            <a:off x="628650" y="933450"/>
            <a:ext cx="10001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尽量让员工在熟悉的工作环境中使用AI</a:t>
            </a:r>
            <a:endParaRPr/>
          </a:p>
        </p:txBody>
      </p:sp>
      <p:sp>
        <p:nvSpPr>
          <p:cNvPr id="13" name=""/>
          <p:cNvSpPr>
            <a:spLocks noGrp="1"/>
          </p:cNvSpPr>
          <p:nvPr/>
        </p:nvSpPr>
        <p:spPr>
          <a:xfrm>
            <a:off x="11220450" y="41910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r">
              <a:lnSpc>
                <a:spcPct val="108000"/>
              </a:lnSpc>
              <a:buNone/>
              <a:def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rPr>
              <a:t>10</a:t>
            </a:r>
            <a:endParaRPr/>
          </a:p>
        </p:txBody>
      </p:sp>
      <p:sp>
        <p:nvSpPr>
          <p:cNvPr id="14" name=""/>
          <p:cNvSpPr>
            <a:spLocks noGrp="1"/>
          </p:cNvSpPr>
          <p:nvPr/>
        </p:nvSpPr>
        <p:spPr>
          <a:xfrm>
            <a:off x="609600" y="1200150"/>
            <a:ext cx="10972800" cy="19050"/>
          </a:xfrm>
          <a:prstGeom prst="rect">
            <a:avLst/>
          </a:prstGeom>
          <a:solidFill>
            <a:srgbClr val="D8E1E8"/>
          </a:solidFill>
          <a:ln w="0">
            <a:noFill/>
          </a:ln>
        </p:spPr>
        <p:txBody>
          <a:bodyPr/>
          <a:p/>
        </p:txBody>
      </p:sp>
      <p:sp>
        <p:nvSpPr>
          <p:cNvPr id="15" name=""/>
          <p:cNvSpPr>
            <a:spLocks noGrp="1"/>
          </p:cNvSpPr>
          <p:nvPr/>
        </p:nvSpPr>
        <p:spPr>
          <a:xfrm rot="0" flipH="0" flipV="0">
            <a:off x="4305300" y="2676335"/>
            <a:ext cx="3581400" cy="1333500"/>
          </a:xfrm>
          <a:prstGeom prst="roundRect">
            <a:avLst>
              <a:gd name="adj" fmla="val 17143"/>
            </a:avLst>
          </a:prstGeom>
          <a:solidFill>
            <a:srgbClr val="091B2D"/>
          </a:solidFill>
          <a:ln w="0">
            <a:noFill/>
          </a:ln>
        </p:spPr>
        <p:txBody>
          <a:bodyPr/>
          <a:p/>
        </p:txBody>
      </p:sp>
      <p:pic>
        <p:nvPicPr>
          <p:cNvPr id="1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591050" y="3076385"/>
            <a:ext cx="495300" cy="495300"/>
          </a:xfrm>
          <a:prstGeom prst="rect">
            <a:avLst/>
          </a:prstGeom>
        </p:spPr>
      </p:pic>
      <p:sp>
        <p:nvSpPr>
          <p:cNvPr id="17" name=""/>
          <p:cNvSpPr>
            <a:spLocks noGrp="1"/>
          </p:cNvSpPr>
          <p:nvPr/>
        </p:nvSpPr>
        <p:spPr>
          <a:xfrm rot="0" flipH="0" flipV="0">
            <a:off x="5286375" y="2943035"/>
            <a:ext cx="2095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621"/>
          </a:bodyPr>
          <a:lstStyle/>
          <a:p>
            <a:pPr algn="l">
              <a:lnSpc>
                <a:spcPct val="108000"/>
              </a:lnSpc>
              <a:buNone/>
              <a:defRPr sz="22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企业微信</a:t>
            </a:r>
            <a:endParaRPr/>
          </a:p>
        </p:txBody>
      </p:sp>
      <p:sp>
        <p:nvSpPr>
          <p:cNvPr id="18" name=""/>
          <p:cNvSpPr>
            <a:spLocks noGrp="1"/>
          </p:cNvSpPr>
          <p:nvPr/>
        </p:nvSpPr>
        <p:spPr>
          <a:xfrm rot="0" flipH="0" flipV="0">
            <a:off x="5286375" y="3390710"/>
            <a:ext cx="2095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380"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C5D5E2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C5D5E2"/>
                </a:solidFill>
                <a:latin typeface="PingFang SC"/>
                <a:ea typeface="PingFang SC"/>
                <a:cs typeface="PingFang SC"/>
              </a:rPr>
              <a:t>身份、权限与业务入口</a:t>
            </a:r>
            <a:endParaRPr/>
          </a:p>
        </p:txBody>
      </p:sp>
      <p:sp>
        <p:nvSpPr>
          <p:cNvPr id="19" name=""/>
          <p:cNvSpPr>
            <a:spLocks noGrp="1"/>
          </p:cNvSpPr>
          <p:nvPr/>
        </p:nvSpPr>
        <p:spPr>
          <a:xfrm>
            <a:off x="876300" y="1809750"/>
            <a:ext cx="2476500" cy="142875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pic>
        <p:nvPicPr>
          <p:cNvPr id="2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/>
        </p:blipFill>
        <p:spPr>
          <a:xfrm>
            <a:off x="1104900" y="2057400"/>
            <a:ext cx="381000" cy="381000"/>
          </a:xfrm>
          <a:prstGeom prst="rect">
            <a:avLst/>
          </a:prstGeom>
        </p:spPr>
      </p:pic>
      <p:sp>
        <p:nvSpPr>
          <p:cNvPr id="21" name=""/>
          <p:cNvSpPr>
            <a:spLocks noGrp="1"/>
          </p:cNvSpPr>
          <p:nvPr/>
        </p:nvSpPr>
        <p:spPr>
          <a:xfrm>
            <a:off x="1619250" y="1990725"/>
            <a:ext cx="15049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57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57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组织与成员</a:t>
            </a:r>
            <a:endParaRPr/>
          </a:p>
        </p:txBody>
      </p:sp>
      <p:sp>
        <p:nvSpPr>
          <p:cNvPr id="22" name=""/>
          <p:cNvSpPr>
            <a:spLocks noGrp="1"/>
          </p:cNvSpPr>
          <p:nvPr/>
        </p:nvSpPr>
        <p:spPr>
          <a:xfrm>
            <a:off x="1104900" y="2543175"/>
            <a:ext cx="200025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梳理部门、角色与使用范围</a:t>
            </a:r>
            <a:endParaRPr/>
          </a:p>
        </p:txBody>
      </p:sp>
      <p:sp>
        <p:nvSpPr>
          <p:cNvPr id="23" name=""/>
          <p:cNvSpPr>
            <a:spLocks noGrp="1"/>
          </p:cNvSpPr>
          <p:nvPr/>
        </p:nvSpPr>
        <p:spPr>
          <a:xfrm>
            <a:off x="876300" y="3857625"/>
            <a:ext cx="2476500" cy="142875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pic>
        <p:nvPicPr>
          <p:cNvPr id="2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/>
        </p:blipFill>
        <p:spPr>
          <a:xfrm>
            <a:off x="1104900" y="4105275"/>
            <a:ext cx="381000" cy="381000"/>
          </a:xfrm>
          <a:prstGeom prst="rect">
            <a:avLst/>
          </a:prstGeom>
        </p:spPr>
      </p:pic>
      <p:sp>
        <p:nvSpPr>
          <p:cNvPr id="25" name=""/>
          <p:cNvSpPr>
            <a:spLocks noGrp="1"/>
          </p:cNvSpPr>
          <p:nvPr/>
        </p:nvSpPr>
        <p:spPr>
          <a:xfrm>
            <a:off x="1619250" y="4038600"/>
            <a:ext cx="15049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57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57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AI应用入口</a:t>
            </a:r>
            <a:endParaRPr/>
          </a:p>
        </p:txBody>
      </p:sp>
      <p:sp>
        <p:nvSpPr>
          <p:cNvPr id="26" name=""/>
          <p:cNvSpPr>
            <a:spLocks noGrp="1"/>
          </p:cNvSpPr>
          <p:nvPr/>
        </p:nvSpPr>
        <p:spPr>
          <a:xfrm>
            <a:off x="1104900" y="4591050"/>
            <a:ext cx="200025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智能机器人或自建应用接入</a:t>
            </a:r>
            <a:endParaRPr/>
          </a:p>
        </p:txBody>
      </p:sp>
      <p:sp>
        <p:nvSpPr>
          <p:cNvPr id="27" name=""/>
          <p:cNvSpPr>
            <a:spLocks noGrp="1"/>
          </p:cNvSpPr>
          <p:nvPr/>
        </p:nvSpPr>
        <p:spPr>
          <a:xfrm>
            <a:off x="8953500" y="1809750"/>
            <a:ext cx="2476500" cy="142875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pic>
        <p:nvPicPr>
          <p:cNvPr id="2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/>
        </p:blipFill>
        <p:spPr>
          <a:xfrm>
            <a:off x="9182100" y="2057400"/>
            <a:ext cx="381000" cy="381000"/>
          </a:xfrm>
          <a:prstGeom prst="rect">
            <a:avLst/>
          </a:prstGeom>
        </p:spPr>
      </p:pic>
      <p:sp>
        <p:nvSpPr>
          <p:cNvPr id="29" name=""/>
          <p:cNvSpPr>
            <a:spLocks noGrp="1"/>
          </p:cNvSpPr>
          <p:nvPr/>
        </p:nvSpPr>
        <p:spPr>
          <a:xfrm>
            <a:off x="9696450" y="1990725"/>
            <a:ext cx="15049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57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57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企微微盘</a:t>
            </a:r>
            <a:endParaRPr/>
          </a:p>
        </p:txBody>
      </p:sp>
      <p:sp>
        <p:nvSpPr>
          <p:cNvPr id="30" name=""/>
          <p:cNvSpPr>
            <a:spLocks noGrp="1"/>
          </p:cNvSpPr>
          <p:nvPr/>
        </p:nvSpPr>
        <p:spPr>
          <a:xfrm>
            <a:off x="9182100" y="2543175"/>
            <a:ext cx="200025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规划知识目录、版本与审核</a:t>
            </a:r>
            <a:endParaRPr/>
          </a:p>
        </p:txBody>
      </p:sp>
      <p:sp>
        <p:nvSpPr>
          <p:cNvPr id="31" name=""/>
          <p:cNvSpPr>
            <a:spLocks noGrp="1"/>
          </p:cNvSpPr>
          <p:nvPr/>
        </p:nvSpPr>
        <p:spPr>
          <a:xfrm>
            <a:off x="8953500" y="3857625"/>
            <a:ext cx="2476500" cy="142875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pic>
        <p:nvPicPr>
          <p:cNvPr id="3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6"/>
              </a:ext>
            </a:extLst>
          </a:blip>
          <a:stretch/>
        </p:blipFill>
        <p:spPr>
          <a:xfrm>
            <a:off x="9182100" y="4105275"/>
            <a:ext cx="381000" cy="381000"/>
          </a:xfrm>
          <a:prstGeom prst="rect">
            <a:avLst/>
          </a:prstGeom>
        </p:spPr>
      </p:pic>
      <p:sp>
        <p:nvSpPr>
          <p:cNvPr id="33" name=""/>
          <p:cNvSpPr>
            <a:spLocks noGrp="1"/>
          </p:cNvSpPr>
          <p:nvPr/>
        </p:nvSpPr>
        <p:spPr>
          <a:xfrm>
            <a:off x="9696450" y="4038600"/>
            <a:ext cx="15049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57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57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权限和留痕</a:t>
            </a:r>
            <a:endParaRPr/>
          </a:p>
        </p:txBody>
      </p:sp>
      <p:sp>
        <p:nvSpPr>
          <p:cNvPr id="34" name=""/>
          <p:cNvSpPr>
            <a:spLocks noGrp="1"/>
          </p:cNvSpPr>
          <p:nvPr/>
        </p:nvSpPr>
        <p:spPr>
          <a:xfrm>
            <a:off x="9182100" y="4591050"/>
            <a:ext cx="200025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区分总部、员工与经销商</a:t>
            </a:r>
            <a:endParaRPr/>
          </a:p>
        </p:txBody>
      </p:sp>
      <p:sp>
        <p:nvSpPr>
          <p:cNvPr id="35" name=""/>
          <p:cNvSpPr>
            <a:spLocks noGrp="1"/>
          </p:cNvSpPr>
          <p:nvPr/>
        </p:nvSpPr>
        <p:spPr>
          <a:xfrm rot="0" flipH="0" flipV="0">
            <a:off x="6096000" y="4009835"/>
            <a:ext cx="9525" cy="1724214"/>
          </a:xfrm>
          <a:prstGeom prst="rect">
            <a:avLst/>
          </a:prstGeom>
          <a:solidFill>
            <a:srgbClr val="F28C28"/>
          </a:solidFill>
          <a:ln w="0">
            <a:noFill/>
          </a:ln>
        </p:spPr>
        <p:txBody>
          <a:bodyPr/>
          <a:p/>
        </p:txBody>
      </p:sp>
      <p:sp>
        <p:nvSpPr>
          <p:cNvPr id="36" name=""/>
          <p:cNvSpPr>
            <a:spLocks noGrp="1"/>
          </p:cNvSpPr>
          <p:nvPr/>
        </p:nvSpPr>
        <p:spPr>
          <a:xfrm>
            <a:off x="3924300" y="5734050"/>
            <a:ext cx="4343400" cy="495300"/>
          </a:xfrm>
          <a:prstGeom prst="roundRect">
            <a:avLst>
              <a:gd name="adj" fmla="val 30769"/>
            </a:avLst>
          </a:prstGeom>
          <a:solidFill>
            <a:srgbClr val="F28C28"/>
          </a:solidFill>
          <a:ln w="0">
            <a:noFill/>
          </a:ln>
        </p:spPr>
        <p:txBody>
          <a:bodyPr/>
          <a:p/>
        </p:txBody>
      </p:sp>
      <p:sp>
        <p:nvSpPr>
          <p:cNvPr id="37" name=""/>
          <p:cNvSpPr>
            <a:spLocks noGrp="1"/>
          </p:cNvSpPr>
          <p:nvPr/>
        </p:nvSpPr>
        <p:spPr>
          <a:xfrm>
            <a:off x="4152900" y="5810250"/>
            <a:ext cx="3905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员工不需要在多套新系统之间反复切换</a:t>
            </a:r>
            <a:endParaRPr/>
          </a:p>
        </p:txBody>
      </p:sp>
      <p:cxnSp>
        <p:nvCxnSpPr>
          <p:cNvPr id="38" name=""/>
          <p:cNvCxnSpPr>
            <a:stCxn id="19" idx="3"/>
            <a:endCxn id="15" idx="1"/>
          </p:cNvCxnSpPr>
          <p:nvPr/>
        </p:nvCxnSpPr>
        <p:spPr>
          <a:xfrm rot="0" flipH="0" flipV="0">
            <a:off x="3352800" y="2527300"/>
            <a:ext cx="952500" cy="812800"/>
          </a:xfrm>
          <a:prstGeom prst="bentConnector3">
            <a:avLst>
              <a:gd name="adj1" fmla="val 50000"/>
            </a:avLst>
          </a:prstGeom>
          <a:ln w="25400">
            <a:solidFill>
              <a:schemeClr val="bg2">
                <a:lumMod val="90000"/>
                <a:alpha val="100000"/>
              </a:schemeClr>
            </a:solidFill>
            <a:prstDash val="solid"/>
            <a:headEnd/>
            <a:tailEnd/>
          </a:ln>
        </p:spPr>
      </p:cxnSp>
      <p:cxnSp>
        <p:nvCxnSpPr>
          <p:cNvPr id="39" name=""/>
          <p:cNvCxnSpPr>
            <a:stCxn id="23" idx="3"/>
            <a:endCxn id="15" idx="1"/>
          </p:cNvCxnSpPr>
          <p:nvPr/>
        </p:nvCxnSpPr>
        <p:spPr>
          <a:xfrm rot="0" flipH="0" flipV="1">
            <a:off x="3352800" y="3340100"/>
            <a:ext cx="952500" cy="1231900"/>
          </a:xfrm>
          <a:prstGeom prst="bentConnector3">
            <a:avLst>
              <a:gd name="adj1" fmla="val 50000"/>
            </a:avLst>
          </a:prstGeom>
          <a:ln w="25400">
            <a:solidFill>
              <a:schemeClr val="bg2">
                <a:lumMod val="90000"/>
                <a:alpha val="100000"/>
              </a:schemeClr>
            </a:solidFill>
            <a:prstDash val="solid"/>
            <a:headEnd/>
            <a:tailEnd/>
          </a:ln>
        </p:spPr>
      </p:cxnSp>
      <p:cxnSp>
        <p:nvCxnSpPr>
          <p:cNvPr id="40" name=""/>
          <p:cNvCxnSpPr>
            <a:stCxn id="27" idx="1"/>
            <a:endCxn id="15" idx="3"/>
          </p:cNvCxnSpPr>
          <p:nvPr/>
        </p:nvCxnSpPr>
        <p:spPr>
          <a:xfrm rot="0" flipH="1" flipV="0">
            <a:off x="7886700" y="2527300"/>
            <a:ext cx="1066800" cy="812800"/>
          </a:xfrm>
          <a:prstGeom prst="bentConnector3">
            <a:avLst>
              <a:gd name="adj1" fmla="val 50000"/>
            </a:avLst>
          </a:prstGeom>
          <a:ln w="25400">
            <a:solidFill>
              <a:schemeClr val="bg2">
                <a:lumMod val="90000"/>
                <a:alpha val="100000"/>
              </a:schemeClr>
            </a:solidFill>
            <a:prstDash val="solid"/>
            <a:headEnd/>
            <a:tailEnd/>
          </a:ln>
        </p:spPr>
      </p:cxnSp>
      <p:cxnSp>
        <p:nvCxnSpPr>
          <p:cNvPr id="41" name=""/>
          <p:cNvCxnSpPr>
            <a:stCxn id="31" idx="1"/>
            <a:endCxn id="15" idx="3"/>
          </p:cNvCxnSpPr>
          <p:nvPr/>
        </p:nvCxnSpPr>
        <p:spPr>
          <a:xfrm rot="0" flipH="1" flipV="1">
            <a:off x="7886700" y="3340100"/>
            <a:ext cx="1066800" cy="1231900"/>
          </a:xfrm>
          <a:prstGeom prst="bentConnector3">
            <a:avLst>
              <a:gd name="adj1" fmla="val 50000"/>
            </a:avLst>
          </a:prstGeom>
          <a:ln w="25400">
            <a:solidFill>
              <a:schemeClr val="bg2">
                <a:lumMod val="90000"/>
                <a:alpha val="100000"/>
              </a:schemeClr>
            </a:solidFill>
            <a:prstDash val="solid"/>
            <a:headEnd/>
            <a:tailEnd/>
          </a:ln>
        </p:spPr>
      </p:cxn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</p:bgPr>
    </p:bg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"/>
          <p:cNvSpPr>
            <a:spLocks noGrp="1"/>
          </p:cNvSpPr>
          <p:nvPr/>
        </p:nvSpPr>
        <p:spPr>
          <a:xfrm>
            <a:off x="609600" y="400050"/>
            <a:ext cx="100012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一天线下培训交付</a:t>
            </a:r>
            <a:endParaRPr/>
          </a:p>
        </p:txBody>
      </p:sp>
      <p:sp>
        <p:nvSpPr>
          <p:cNvPr id="44" name=""/>
          <p:cNvSpPr>
            <a:spLocks noGrp="1"/>
          </p:cNvSpPr>
          <p:nvPr/>
        </p:nvSpPr>
        <p:spPr>
          <a:xfrm>
            <a:off x="628650" y="933450"/>
            <a:ext cx="10001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从老板的账本出发，当天形成可执行的落地计划</a:t>
            </a:r>
            <a:endParaRPr/>
          </a:p>
        </p:txBody>
      </p:sp>
      <p:sp>
        <p:nvSpPr>
          <p:cNvPr id="45" name=""/>
          <p:cNvSpPr>
            <a:spLocks noGrp="1"/>
          </p:cNvSpPr>
          <p:nvPr/>
        </p:nvSpPr>
        <p:spPr>
          <a:xfrm>
            <a:off x="11220450" y="41910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r">
              <a:lnSpc>
                <a:spcPct val="108000"/>
              </a:lnSpc>
              <a:buNone/>
              <a:def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rPr>
              <a:t>11</a:t>
            </a:r>
            <a:endParaRPr/>
          </a:p>
        </p:txBody>
      </p:sp>
      <p:sp>
        <p:nvSpPr>
          <p:cNvPr id="46" name=""/>
          <p:cNvSpPr>
            <a:spLocks noGrp="1"/>
          </p:cNvSpPr>
          <p:nvPr/>
        </p:nvSpPr>
        <p:spPr>
          <a:xfrm>
            <a:off x="609600" y="1200150"/>
            <a:ext cx="10972800" cy="19050"/>
          </a:xfrm>
          <a:prstGeom prst="rect">
            <a:avLst/>
          </a:prstGeom>
          <a:solidFill>
            <a:srgbClr val="D8E1E8"/>
          </a:solidFill>
          <a:ln w="0">
            <a:noFill/>
          </a:ln>
        </p:spPr>
        <p:txBody>
          <a:bodyPr/>
          <a:p/>
        </p:txBody>
      </p:sp>
      <p:pic>
        <p:nvPicPr>
          <p:cNvPr id="47" name=""/>
          <p:cNvPicPr>
            <a:picLocks noChangeAspect="1"/>
          </p:cNvPicPr>
          <p:nvPr/>
        </p:nvPicPr>
        <p:blipFill>
          <a:blip r:embed="rId2"/>
          <a:srcRect l="19543" t="0" r="19543" b="0"/>
          <a:stretch>
            <a:fillRect l="0" t="0" r="0" b="0"/>
          </a:stretch>
        </p:blipFill>
        <p:spPr>
          <a:xfrm>
            <a:off x="6324600" y="1352550"/>
            <a:ext cx="5257800" cy="4857750"/>
          </a:xfrm>
          <a:prstGeom prst="roundRect">
            <a:avLst>
              <a:gd name="adj" fmla="val 3922"/>
            </a:avLst>
          </a:prstGeom>
        </p:spPr>
      </p:pic>
      <p:sp>
        <p:nvSpPr>
          <p:cNvPr id="48" name=""/>
          <p:cNvSpPr>
            <a:spLocks noGrp="1"/>
          </p:cNvSpPr>
          <p:nvPr/>
        </p:nvSpPr>
        <p:spPr>
          <a:xfrm>
            <a:off x="685800" y="1524000"/>
            <a:ext cx="2362200" cy="285750"/>
          </a:xfrm>
          <a:prstGeom prst="roundRect">
            <a:avLst>
              <a:gd name="adj" fmla="val 50000"/>
            </a:avLst>
          </a:prstGeom>
          <a:solidFill>
            <a:srgbClr val="EAF3FB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8000"/>
              </a:lnSpc>
              <a:buNone/>
              <a:defRPr sz="1050" b="1">
                <a:solidFill>
                  <a:srgbClr val="1E5AA8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100" b="1">
                <a:solidFill>
                  <a:srgbClr val="1E5AA8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上午  老板先把账算清</a:t>
            </a:r>
            <a:endParaRPr/>
          </a:p>
        </p:txBody>
      </p:sp>
      <p:sp>
        <p:nvSpPr>
          <p:cNvPr id="49" name=""/>
          <p:cNvSpPr>
            <a:spLocks noGrp="1"/>
          </p:cNvSpPr>
          <p:nvPr/>
        </p:nvSpPr>
        <p:spPr>
          <a:xfrm>
            <a:off x="723900" y="2076450"/>
            <a:ext cx="66675" cy="66675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>
            <a:pPr/>
            <a:endParaRPr sz="2475"/>
          </a:p>
        </p:txBody>
      </p:sp>
      <p:sp>
        <p:nvSpPr>
          <p:cNvPr id="50" name=""/>
          <p:cNvSpPr>
            <a:spLocks noGrp="1"/>
          </p:cNvSpPr>
          <p:nvPr/>
        </p:nvSpPr>
        <p:spPr>
          <a:xfrm>
            <a:off x="914400" y="1914525"/>
            <a:ext cx="4857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108000"/>
              </a:lnSpc>
              <a:buNone/>
              <a:defRPr sz="1275" b="0">
                <a:solidFill>
                  <a:srgbClr val="142331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600" b="0">
                <a:solidFill>
                  <a:srgbClr val="142331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AI能解决哪些工厂经营问题</a:t>
            </a:r>
            <a:endParaRPr/>
          </a:p>
        </p:txBody>
      </p:sp>
      <p:sp>
        <p:nvSpPr>
          <p:cNvPr id="51" name=""/>
          <p:cNvSpPr>
            <a:spLocks noGrp="1"/>
          </p:cNvSpPr>
          <p:nvPr/>
        </p:nvSpPr>
        <p:spPr>
          <a:xfrm>
            <a:off x="723900" y="2476500"/>
            <a:ext cx="66675" cy="66675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>
            <a:pPr/>
            <a:endParaRPr sz="2475"/>
          </a:p>
        </p:txBody>
      </p:sp>
      <p:sp>
        <p:nvSpPr>
          <p:cNvPr id="52" name=""/>
          <p:cNvSpPr>
            <a:spLocks noGrp="1"/>
          </p:cNvSpPr>
          <p:nvPr/>
        </p:nvSpPr>
        <p:spPr>
          <a:xfrm>
            <a:off x="914400" y="2314575"/>
            <a:ext cx="4857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108000"/>
              </a:lnSpc>
              <a:buNone/>
              <a:defRPr sz="1275" b="0">
                <a:solidFill>
                  <a:srgbClr val="142331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600" b="0">
                <a:solidFill>
                  <a:srgbClr val="142331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如何选择第一个试点场景</a:t>
            </a:r>
            <a:endParaRPr/>
          </a:p>
        </p:txBody>
      </p:sp>
      <p:sp>
        <p:nvSpPr>
          <p:cNvPr id="53" name=""/>
          <p:cNvSpPr>
            <a:spLocks noGrp="1"/>
          </p:cNvSpPr>
          <p:nvPr/>
        </p:nvSpPr>
        <p:spPr>
          <a:xfrm>
            <a:off x="723900" y="2876550"/>
            <a:ext cx="66675" cy="66675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>
            <a:pPr/>
            <a:endParaRPr sz="2475"/>
          </a:p>
        </p:txBody>
      </p:sp>
      <p:sp>
        <p:nvSpPr>
          <p:cNvPr id="54" name=""/>
          <p:cNvSpPr>
            <a:spLocks noGrp="1"/>
          </p:cNvSpPr>
          <p:nvPr/>
        </p:nvSpPr>
        <p:spPr>
          <a:xfrm>
            <a:off x="914400" y="2714625"/>
            <a:ext cx="4857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108000"/>
              </a:lnSpc>
              <a:buNone/>
              <a:defRPr sz="1275" b="0">
                <a:solidFill>
                  <a:srgbClr val="142331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600" b="0">
                <a:solidFill>
                  <a:srgbClr val="142331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如何计算时间、人力和经营回报</a:t>
            </a:r>
            <a:endParaRPr/>
          </a:p>
        </p:txBody>
      </p:sp>
      <p:sp>
        <p:nvSpPr>
          <p:cNvPr id="55" name=""/>
          <p:cNvSpPr>
            <a:spLocks noGrp="1"/>
          </p:cNvSpPr>
          <p:nvPr/>
        </p:nvSpPr>
        <p:spPr>
          <a:xfrm>
            <a:off x="723900" y="3276600"/>
            <a:ext cx="66675" cy="66675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>
            <a:pPr/>
            <a:endParaRPr sz="2475"/>
          </a:p>
        </p:txBody>
      </p:sp>
      <p:sp>
        <p:nvSpPr>
          <p:cNvPr id="56" name=""/>
          <p:cNvSpPr>
            <a:spLocks noGrp="1"/>
          </p:cNvSpPr>
          <p:nvPr/>
        </p:nvSpPr>
        <p:spPr>
          <a:xfrm>
            <a:off x="914400" y="3114675"/>
            <a:ext cx="4857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108000"/>
              </a:lnSpc>
              <a:buNone/>
              <a:defRPr sz="1275" b="0">
                <a:solidFill>
                  <a:srgbClr val="142331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600" b="0">
                <a:solidFill>
                  <a:srgbClr val="142331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AI会犯什么错，哪些必须人审</a:t>
            </a:r>
            <a:endParaRPr/>
          </a:p>
        </p:txBody>
      </p:sp>
      <p:sp>
        <p:nvSpPr>
          <p:cNvPr id="57" name=""/>
          <p:cNvSpPr>
            <a:spLocks noGrp="1"/>
          </p:cNvSpPr>
          <p:nvPr/>
        </p:nvSpPr>
        <p:spPr>
          <a:xfrm>
            <a:off x="685800" y="3810000"/>
            <a:ext cx="2362200" cy="285750"/>
          </a:xfrm>
          <a:prstGeom prst="roundRect">
            <a:avLst>
              <a:gd name="adj" fmla="val 50000"/>
            </a:avLst>
          </a:prstGeom>
          <a:solidFill>
            <a:srgbClr val="FFF0DF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8000"/>
              </a:lnSpc>
              <a:buNone/>
              <a:defRPr sz="1050" b="1">
                <a:solidFill>
                  <a:srgbClr val="F28C28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100" b="1">
                <a:solidFill>
                  <a:srgbClr val="F28C28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下午  团队现场做出成果</a:t>
            </a:r>
            <a:endParaRPr/>
          </a:p>
        </p:txBody>
      </p:sp>
      <p:sp>
        <p:nvSpPr>
          <p:cNvPr id="58" name=""/>
          <p:cNvSpPr>
            <a:spLocks noGrp="1"/>
          </p:cNvSpPr>
          <p:nvPr/>
        </p:nvSpPr>
        <p:spPr>
          <a:xfrm>
            <a:off x="723900" y="4362450"/>
            <a:ext cx="66675" cy="66675"/>
          </a:xfrm>
          <a:prstGeom prst="roundRect">
            <a:avLst>
              <a:gd name="adj" fmla="val 50000"/>
            </a:avLst>
          </a:prstGeom>
          <a:solidFill>
            <a:srgbClr val="F28C28"/>
          </a:solidFill>
          <a:ln w="0">
            <a:noFill/>
          </a:ln>
        </p:spPr>
        <p:txBody>
          <a:bodyPr/>
          <a:p>
            <a:pPr/>
            <a:endParaRPr sz="2575"/>
          </a:p>
        </p:txBody>
      </p:sp>
      <p:sp>
        <p:nvSpPr>
          <p:cNvPr id="59" name=""/>
          <p:cNvSpPr>
            <a:spLocks noGrp="1"/>
          </p:cNvSpPr>
          <p:nvPr/>
        </p:nvSpPr>
        <p:spPr>
          <a:xfrm>
            <a:off x="914400" y="4200525"/>
            <a:ext cx="4857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108000"/>
              </a:lnSpc>
              <a:buNone/>
              <a:defRPr sz="1275" b="0">
                <a:solidFill>
                  <a:srgbClr val="142331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600" b="0">
                <a:solidFill>
                  <a:srgbClr val="142331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Codex与WorkBuddy实际使用</a:t>
            </a:r>
            <a:endParaRPr/>
          </a:p>
        </p:txBody>
      </p:sp>
      <p:sp>
        <p:nvSpPr>
          <p:cNvPr id="60" name=""/>
          <p:cNvSpPr>
            <a:spLocks noGrp="1"/>
          </p:cNvSpPr>
          <p:nvPr/>
        </p:nvSpPr>
        <p:spPr>
          <a:xfrm>
            <a:off x="723900" y="4762500"/>
            <a:ext cx="66675" cy="66675"/>
          </a:xfrm>
          <a:prstGeom prst="roundRect">
            <a:avLst>
              <a:gd name="adj" fmla="val 50000"/>
            </a:avLst>
          </a:prstGeom>
          <a:solidFill>
            <a:srgbClr val="F28C28"/>
          </a:solidFill>
          <a:ln w="0">
            <a:noFill/>
          </a:ln>
        </p:spPr>
        <p:txBody>
          <a:bodyPr/>
          <a:p>
            <a:pPr/>
            <a:endParaRPr sz="2475"/>
          </a:p>
        </p:txBody>
      </p:sp>
      <p:sp>
        <p:nvSpPr>
          <p:cNvPr id="61" name=""/>
          <p:cNvSpPr>
            <a:spLocks noGrp="1"/>
          </p:cNvSpPr>
          <p:nvPr/>
        </p:nvSpPr>
        <p:spPr>
          <a:xfrm>
            <a:off x="914400" y="4600575"/>
            <a:ext cx="4857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108000"/>
              </a:lnSpc>
              <a:buNone/>
              <a:defRPr sz="1275" b="0">
                <a:solidFill>
                  <a:srgbClr val="142331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600" b="0">
                <a:solidFill>
                  <a:srgbClr val="142331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梳理CRM、SKU和SOP知识结构</a:t>
            </a:r>
            <a:endParaRPr/>
          </a:p>
        </p:txBody>
      </p:sp>
      <p:sp>
        <p:nvSpPr>
          <p:cNvPr id="62" name=""/>
          <p:cNvSpPr>
            <a:spLocks noGrp="1"/>
          </p:cNvSpPr>
          <p:nvPr/>
        </p:nvSpPr>
        <p:spPr>
          <a:xfrm>
            <a:off x="723900" y="5162550"/>
            <a:ext cx="66675" cy="66675"/>
          </a:xfrm>
          <a:prstGeom prst="roundRect">
            <a:avLst>
              <a:gd name="adj" fmla="val 50000"/>
            </a:avLst>
          </a:prstGeom>
          <a:solidFill>
            <a:srgbClr val="F28C28"/>
          </a:solidFill>
          <a:ln w="0">
            <a:noFill/>
          </a:ln>
        </p:spPr>
        <p:txBody>
          <a:bodyPr/>
          <a:p>
            <a:pPr/>
            <a:endParaRPr sz="2475"/>
          </a:p>
        </p:txBody>
      </p:sp>
      <p:sp>
        <p:nvSpPr>
          <p:cNvPr id="63" name=""/>
          <p:cNvSpPr>
            <a:spLocks noGrp="1"/>
          </p:cNvSpPr>
          <p:nvPr/>
        </p:nvSpPr>
        <p:spPr>
          <a:xfrm>
            <a:off x="914400" y="5000625"/>
            <a:ext cx="4857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108000"/>
              </a:lnSpc>
              <a:buNone/>
              <a:defRPr sz="1275" b="0">
                <a:solidFill>
                  <a:srgbClr val="142331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600" b="0">
                <a:solidFill>
                  <a:srgbClr val="142331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设计一个真实业务工作流</a:t>
            </a:r>
            <a:endParaRPr/>
          </a:p>
        </p:txBody>
      </p:sp>
      <p:sp>
        <p:nvSpPr>
          <p:cNvPr id="64" name=""/>
          <p:cNvSpPr>
            <a:spLocks noGrp="1"/>
          </p:cNvSpPr>
          <p:nvPr/>
        </p:nvSpPr>
        <p:spPr>
          <a:xfrm>
            <a:off x="723900" y="5562600"/>
            <a:ext cx="66675" cy="66675"/>
          </a:xfrm>
          <a:prstGeom prst="roundRect">
            <a:avLst>
              <a:gd name="adj" fmla="val 50000"/>
            </a:avLst>
          </a:prstGeom>
          <a:solidFill>
            <a:srgbClr val="F28C28"/>
          </a:solidFill>
          <a:ln w="0">
            <a:noFill/>
          </a:ln>
        </p:spPr>
        <p:txBody>
          <a:bodyPr/>
          <a:p>
            <a:pPr/>
            <a:endParaRPr sz="2475"/>
          </a:p>
        </p:txBody>
      </p:sp>
      <p:sp>
        <p:nvSpPr>
          <p:cNvPr id="65" name=""/>
          <p:cNvSpPr>
            <a:spLocks noGrp="1"/>
          </p:cNvSpPr>
          <p:nvPr/>
        </p:nvSpPr>
        <p:spPr>
          <a:xfrm>
            <a:off x="914400" y="5400675"/>
            <a:ext cx="4857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lnSpc>
                <a:spcPct val="108000"/>
              </a:lnSpc>
              <a:buNone/>
              <a:defRPr sz="1275" b="0">
                <a:solidFill>
                  <a:srgbClr val="142331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600" b="0">
                <a:solidFill>
                  <a:srgbClr val="142331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制定未来90天AI应用计划</a:t>
            </a:r>
            <a:endParaRPr/>
          </a:p>
        </p:txBody>
      </p:sp>
    </p:spTree>
  </p:cSld>
</p:sld>
</file>

<file path=ppt/slides/slide12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bg>
      <p:bgPr>
        <a:solidFill>
          <a:srgbClr val="F7F9FB"/>
        </a:solidFill>
      </p:bgPr>
    </p:bg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"/>
          <p:cNvSpPr>
            <a:spLocks noGrp="1"/>
          </p:cNvSpPr>
          <p:nvPr/>
        </p:nvSpPr>
        <p:spPr>
          <a:xfrm>
            <a:off x="609600" y="400050"/>
            <a:ext cx="100012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从部署到持续运营的落地路径</a:t>
            </a:r>
            <a:endParaRPr/>
          </a:p>
        </p:txBody>
      </p:sp>
      <p:sp>
        <p:nvSpPr>
          <p:cNvPr id="68" name=""/>
          <p:cNvSpPr>
            <a:spLocks noGrp="1"/>
          </p:cNvSpPr>
          <p:nvPr/>
        </p:nvSpPr>
        <p:spPr>
          <a:xfrm>
            <a:off x="628650" y="933450"/>
            <a:ext cx="10001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先把基础配好，再用真实场景试运行，最后逐步扩展</a:t>
            </a:r>
            <a:endParaRPr/>
          </a:p>
        </p:txBody>
      </p:sp>
      <p:sp>
        <p:nvSpPr>
          <p:cNvPr id="69" name=""/>
          <p:cNvSpPr>
            <a:spLocks noGrp="1"/>
          </p:cNvSpPr>
          <p:nvPr/>
        </p:nvSpPr>
        <p:spPr>
          <a:xfrm>
            <a:off x="11220450" y="41910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r">
              <a:lnSpc>
                <a:spcPct val="108000"/>
              </a:lnSpc>
              <a:buNone/>
              <a:def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rPr>
              <a:t>12</a:t>
            </a:r>
            <a:endParaRPr/>
          </a:p>
        </p:txBody>
      </p:sp>
      <p:sp>
        <p:nvSpPr>
          <p:cNvPr id="70" name=""/>
          <p:cNvSpPr>
            <a:spLocks noGrp="1"/>
          </p:cNvSpPr>
          <p:nvPr/>
        </p:nvSpPr>
        <p:spPr>
          <a:xfrm>
            <a:off x="609600" y="1200150"/>
            <a:ext cx="10972800" cy="19050"/>
          </a:xfrm>
          <a:prstGeom prst="rect">
            <a:avLst/>
          </a:prstGeom>
          <a:solidFill>
            <a:srgbClr val="D8E1E8"/>
          </a:solidFill>
          <a:ln w="0">
            <a:noFill/>
          </a:ln>
        </p:spPr>
        <p:txBody>
          <a:bodyPr/>
          <a:p/>
        </p:txBody>
      </p:sp>
      <p:sp>
        <p:nvSpPr>
          <p:cNvPr id="71" name=""/>
          <p:cNvSpPr>
            <a:spLocks noGrp="1"/>
          </p:cNvSpPr>
          <p:nvPr/>
        </p:nvSpPr>
        <p:spPr>
          <a:xfrm>
            <a:off x="723900" y="1676400"/>
            <a:ext cx="2400300" cy="2781300"/>
          </a:xfrm>
          <a:prstGeom prst="roundRect">
            <a:avLst>
              <a:gd name="adj" fmla="val 8730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sp>
        <p:nvSpPr>
          <p:cNvPr id="72" name=""/>
          <p:cNvSpPr>
            <a:spLocks noGrp="1"/>
          </p:cNvSpPr>
          <p:nvPr/>
        </p:nvSpPr>
        <p:spPr>
          <a:xfrm>
            <a:off x="933450" y="1838325"/>
            <a:ext cx="476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449"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1E5AA8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1E5AA8"/>
                </a:solidFill>
                <a:latin typeface="PingFang SC"/>
                <a:ea typeface="PingFang SC"/>
                <a:cs typeface="PingFang SC"/>
              </a:rPr>
              <a:t>01</a:t>
            </a:r>
            <a:endParaRPr/>
          </a:p>
        </p:txBody>
      </p:sp>
      <p:pic>
        <p:nvPicPr>
          <p:cNvPr id="7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/>
        </p:blipFill>
        <p:spPr>
          <a:xfrm>
            <a:off x="2457450" y="1819275"/>
            <a:ext cx="361950" cy="361950"/>
          </a:xfrm>
          <a:prstGeom prst="rect">
            <a:avLst/>
          </a:prstGeom>
        </p:spPr>
      </p:pic>
      <p:sp>
        <p:nvSpPr>
          <p:cNvPr id="74" name=""/>
          <p:cNvSpPr>
            <a:spLocks noGrp="1"/>
          </p:cNvSpPr>
          <p:nvPr/>
        </p:nvSpPr>
        <p:spPr>
          <a:xfrm>
            <a:off x="933450" y="2371725"/>
            <a:ext cx="19812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调研与配置</a:t>
            </a:r>
            <a:endParaRPr/>
          </a:p>
        </p:txBody>
      </p:sp>
      <p:sp>
        <p:nvSpPr>
          <p:cNvPr id="75" name=""/>
          <p:cNvSpPr>
            <a:spLocks noGrp="1"/>
          </p:cNvSpPr>
          <p:nvPr/>
        </p:nvSpPr>
        <p:spPr>
          <a:xfrm>
            <a:off x="933450" y="2895600"/>
            <a:ext cx="1981200" cy="19050"/>
          </a:xfrm>
          <a:prstGeom prst="rect">
            <a:avLst/>
          </a:prstGeom>
          <a:solidFill>
            <a:srgbClr val="D8E1E8"/>
          </a:solidFill>
          <a:ln w="0">
            <a:noFill/>
          </a:ln>
        </p:spPr>
        <p:txBody>
          <a:bodyPr/>
          <a:p/>
        </p:txBody>
      </p:sp>
      <p:sp>
        <p:nvSpPr>
          <p:cNvPr id="76" name=""/>
          <p:cNvSpPr>
            <a:spLocks noGrp="1"/>
          </p:cNvSpPr>
          <p:nvPr/>
        </p:nvSpPr>
        <p:spPr>
          <a:xfrm>
            <a:off x="933450" y="3105150"/>
            <a:ext cx="1981200" cy="1066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25000"/>
              </a:lnSpc>
              <a:buNone/>
              <a:defRPr sz="1275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梳理组织、资料、数据来源与使用对象</a:t>
            </a:r>
            <a:endParaRPr/>
          </a:p>
        </p:txBody>
      </p:sp>
      <p:sp>
        <p:nvSpPr>
          <p:cNvPr id="77" name=""/>
          <p:cNvSpPr>
            <a:spLocks noGrp="1"/>
          </p:cNvSpPr>
          <p:nvPr/>
        </p:nvSpPr>
        <p:spPr>
          <a:xfrm>
            <a:off x="1828800" y="43338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78" name=""/>
          <p:cNvSpPr>
            <a:spLocks noGrp="1"/>
          </p:cNvSpPr>
          <p:nvPr/>
        </p:nvSpPr>
        <p:spPr>
          <a:xfrm>
            <a:off x="3581400" y="1676400"/>
            <a:ext cx="2400300" cy="2781300"/>
          </a:xfrm>
          <a:prstGeom prst="roundRect">
            <a:avLst>
              <a:gd name="adj" fmla="val 8730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sp>
        <p:nvSpPr>
          <p:cNvPr id="79" name=""/>
          <p:cNvSpPr>
            <a:spLocks noGrp="1"/>
          </p:cNvSpPr>
          <p:nvPr/>
        </p:nvSpPr>
        <p:spPr>
          <a:xfrm>
            <a:off x="3790950" y="1838325"/>
            <a:ext cx="476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449"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1E5AA8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1E5AA8"/>
                </a:solidFill>
                <a:latin typeface="PingFang SC"/>
                <a:ea typeface="PingFang SC"/>
                <a:cs typeface="PingFang SC"/>
              </a:rPr>
              <a:t>02</a:t>
            </a:r>
            <a:endParaRPr/>
          </a:p>
        </p:txBody>
      </p:sp>
      <p:pic>
        <p:nvPicPr>
          <p:cNvPr id="8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/>
        </p:blipFill>
        <p:spPr>
          <a:xfrm>
            <a:off x="5314950" y="1819275"/>
            <a:ext cx="361950" cy="361950"/>
          </a:xfrm>
          <a:prstGeom prst="rect">
            <a:avLst/>
          </a:prstGeom>
        </p:spPr>
      </p:pic>
      <p:sp>
        <p:nvSpPr>
          <p:cNvPr id="81" name=""/>
          <p:cNvSpPr>
            <a:spLocks noGrp="1"/>
          </p:cNvSpPr>
          <p:nvPr/>
        </p:nvSpPr>
        <p:spPr>
          <a:xfrm>
            <a:off x="3790950" y="2371725"/>
            <a:ext cx="19812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中台与智能体</a:t>
            </a:r>
            <a:endParaRPr/>
          </a:p>
        </p:txBody>
      </p:sp>
      <p:sp>
        <p:nvSpPr>
          <p:cNvPr id="82" name=""/>
          <p:cNvSpPr>
            <a:spLocks noGrp="1"/>
          </p:cNvSpPr>
          <p:nvPr/>
        </p:nvSpPr>
        <p:spPr>
          <a:xfrm>
            <a:off x="3790950" y="2895600"/>
            <a:ext cx="1981200" cy="19050"/>
          </a:xfrm>
          <a:prstGeom prst="rect">
            <a:avLst/>
          </a:prstGeom>
          <a:solidFill>
            <a:srgbClr val="D8E1E8"/>
          </a:solidFill>
          <a:ln w="0">
            <a:noFill/>
          </a:ln>
        </p:spPr>
        <p:txBody>
          <a:bodyPr/>
          <a:p/>
        </p:txBody>
      </p:sp>
      <p:sp>
        <p:nvSpPr>
          <p:cNvPr id="83" name=""/>
          <p:cNvSpPr>
            <a:spLocks noGrp="1"/>
          </p:cNvSpPr>
          <p:nvPr/>
        </p:nvSpPr>
        <p:spPr>
          <a:xfrm>
            <a:off x="3790950" y="3105150"/>
            <a:ext cx="1981200" cy="1066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25000"/>
              </a:lnSpc>
              <a:buNone/>
              <a:defRPr sz="1275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配置四块应用，部署双智能体与企微入口</a:t>
            </a:r>
            <a:endParaRPr/>
          </a:p>
        </p:txBody>
      </p:sp>
      <p:sp>
        <p:nvSpPr>
          <p:cNvPr id="84" name=""/>
          <p:cNvSpPr>
            <a:spLocks noGrp="1"/>
          </p:cNvSpPr>
          <p:nvPr/>
        </p:nvSpPr>
        <p:spPr>
          <a:xfrm>
            <a:off x="4686300" y="43338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85" name=""/>
          <p:cNvSpPr>
            <a:spLocks noGrp="1"/>
          </p:cNvSpPr>
          <p:nvPr/>
        </p:nvSpPr>
        <p:spPr>
          <a:xfrm>
            <a:off x="6438900" y="1676400"/>
            <a:ext cx="2400300" cy="2781300"/>
          </a:xfrm>
          <a:prstGeom prst="roundRect">
            <a:avLst>
              <a:gd name="adj" fmla="val 8730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sp>
        <p:nvSpPr>
          <p:cNvPr id="86" name=""/>
          <p:cNvSpPr>
            <a:spLocks noGrp="1"/>
          </p:cNvSpPr>
          <p:nvPr/>
        </p:nvSpPr>
        <p:spPr>
          <a:xfrm>
            <a:off x="6648450" y="1838325"/>
            <a:ext cx="476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449"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1E5AA8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1E5AA8"/>
                </a:solidFill>
                <a:latin typeface="PingFang SC"/>
                <a:ea typeface="PingFang SC"/>
                <a:cs typeface="PingFang SC"/>
              </a:rPr>
              <a:t>03</a:t>
            </a:r>
            <a:endParaRPr/>
          </a:p>
        </p:txBody>
      </p:sp>
      <p:pic>
        <p:nvPicPr>
          <p:cNvPr id="8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/>
        </p:blipFill>
        <p:spPr>
          <a:xfrm>
            <a:off x="8172450" y="1819275"/>
            <a:ext cx="361950" cy="361950"/>
          </a:xfrm>
          <a:prstGeom prst="rect">
            <a:avLst/>
          </a:prstGeom>
        </p:spPr>
      </p:pic>
      <p:sp>
        <p:nvSpPr>
          <p:cNvPr id="88" name=""/>
          <p:cNvSpPr>
            <a:spLocks noGrp="1"/>
          </p:cNvSpPr>
          <p:nvPr/>
        </p:nvSpPr>
        <p:spPr>
          <a:xfrm>
            <a:off x="6648450" y="2371725"/>
            <a:ext cx="19812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培训与试运行</a:t>
            </a:r>
            <a:endParaRPr/>
          </a:p>
        </p:txBody>
      </p:sp>
      <p:sp>
        <p:nvSpPr>
          <p:cNvPr id="89" name=""/>
          <p:cNvSpPr>
            <a:spLocks noGrp="1"/>
          </p:cNvSpPr>
          <p:nvPr/>
        </p:nvSpPr>
        <p:spPr>
          <a:xfrm>
            <a:off x="6648450" y="2895600"/>
            <a:ext cx="1981200" cy="19050"/>
          </a:xfrm>
          <a:prstGeom prst="rect">
            <a:avLst/>
          </a:prstGeom>
          <a:solidFill>
            <a:srgbClr val="D8E1E8"/>
          </a:solidFill>
          <a:ln w="0">
            <a:noFill/>
          </a:ln>
        </p:spPr>
        <p:txBody>
          <a:bodyPr/>
          <a:p/>
        </p:txBody>
      </p:sp>
      <p:sp>
        <p:nvSpPr>
          <p:cNvPr id="90" name=""/>
          <p:cNvSpPr>
            <a:spLocks noGrp="1"/>
          </p:cNvSpPr>
          <p:nvPr/>
        </p:nvSpPr>
        <p:spPr>
          <a:xfrm>
            <a:off x="6648450" y="3105150"/>
            <a:ext cx="1981200" cy="1066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25000"/>
              </a:lnSpc>
              <a:buNone/>
              <a:defRPr sz="1275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选择真实场景，开展培训，记录问题并完成首轮调整</a:t>
            </a:r>
            <a:endParaRPr/>
          </a:p>
        </p:txBody>
      </p:sp>
      <p:sp>
        <p:nvSpPr>
          <p:cNvPr id="91" name=""/>
          <p:cNvSpPr>
            <a:spLocks noGrp="1"/>
          </p:cNvSpPr>
          <p:nvPr/>
        </p:nvSpPr>
        <p:spPr>
          <a:xfrm>
            <a:off x="7543800" y="43338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92" name=""/>
          <p:cNvSpPr>
            <a:spLocks noGrp="1"/>
          </p:cNvSpPr>
          <p:nvPr/>
        </p:nvSpPr>
        <p:spPr>
          <a:xfrm>
            <a:off x="9296400" y="1676400"/>
            <a:ext cx="2400300" cy="2781300"/>
          </a:xfrm>
          <a:prstGeom prst="roundRect">
            <a:avLst>
              <a:gd name="adj" fmla="val 8730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sp>
        <p:nvSpPr>
          <p:cNvPr id="93" name=""/>
          <p:cNvSpPr>
            <a:spLocks noGrp="1"/>
          </p:cNvSpPr>
          <p:nvPr/>
        </p:nvSpPr>
        <p:spPr>
          <a:xfrm>
            <a:off x="9505950" y="1838325"/>
            <a:ext cx="476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449"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F28C28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F28C28"/>
                </a:solidFill>
                <a:latin typeface="PingFang SC"/>
                <a:ea typeface="PingFang SC"/>
                <a:cs typeface="PingFang SC"/>
              </a:rPr>
              <a:t>04</a:t>
            </a:r>
            <a:endParaRPr/>
          </a:p>
        </p:txBody>
      </p:sp>
      <p:pic>
        <p:nvPicPr>
          <p:cNvPr id="9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/>
        </p:blipFill>
        <p:spPr>
          <a:xfrm>
            <a:off x="11029950" y="1819275"/>
            <a:ext cx="361950" cy="361950"/>
          </a:xfrm>
          <a:prstGeom prst="rect">
            <a:avLst/>
          </a:prstGeom>
        </p:spPr>
      </p:pic>
      <p:sp>
        <p:nvSpPr>
          <p:cNvPr id="95" name=""/>
          <p:cNvSpPr>
            <a:spLocks noGrp="1"/>
          </p:cNvSpPr>
          <p:nvPr/>
        </p:nvSpPr>
        <p:spPr>
          <a:xfrm>
            <a:off x="9505950" y="2371725"/>
            <a:ext cx="19812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咨询与定制</a:t>
            </a:r>
            <a:endParaRPr/>
          </a:p>
        </p:txBody>
      </p:sp>
      <p:sp>
        <p:nvSpPr>
          <p:cNvPr id="96" name=""/>
          <p:cNvSpPr>
            <a:spLocks noGrp="1"/>
          </p:cNvSpPr>
          <p:nvPr/>
        </p:nvSpPr>
        <p:spPr>
          <a:xfrm>
            <a:off x="9505950" y="2895600"/>
            <a:ext cx="1981200" cy="19050"/>
          </a:xfrm>
          <a:prstGeom prst="rect">
            <a:avLst/>
          </a:prstGeom>
          <a:solidFill>
            <a:srgbClr val="D8E1E8"/>
          </a:solidFill>
          <a:ln w="0">
            <a:noFill/>
          </a:ln>
        </p:spPr>
        <p:txBody>
          <a:bodyPr/>
          <a:p/>
        </p:txBody>
      </p:sp>
      <p:sp>
        <p:nvSpPr>
          <p:cNvPr id="97" name=""/>
          <p:cNvSpPr>
            <a:spLocks noGrp="1"/>
          </p:cNvSpPr>
          <p:nvPr/>
        </p:nvSpPr>
        <p:spPr>
          <a:xfrm>
            <a:off x="9505950" y="3105150"/>
            <a:ext cx="1981200" cy="1066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25000"/>
              </a:lnSpc>
              <a:buNone/>
              <a:defRPr sz="1275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按月复盘并确定优先级，定制项目根据开发量单独报价</a:t>
            </a:r>
            <a:endParaRPr/>
          </a:p>
        </p:txBody>
      </p:sp>
      <p:sp>
        <p:nvSpPr>
          <p:cNvPr id="98" name=""/>
          <p:cNvSpPr>
            <a:spLocks noGrp="1"/>
          </p:cNvSpPr>
          <p:nvPr/>
        </p:nvSpPr>
        <p:spPr>
          <a:xfrm>
            <a:off x="10401300" y="43338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28C28"/>
          </a:solidFill>
          <a:ln w="0">
            <a:noFill/>
          </a:ln>
        </p:spPr>
        <p:txBody>
          <a:bodyPr/>
          <a:p/>
        </p:txBody>
      </p:sp>
      <p:sp>
        <p:nvSpPr>
          <p:cNvPr id="99" name=""/>
          <p:cNvSpPr>
            <a:spLocks noGrp="1"/>
          </p:cNvSpPr>
          <p:nvPr/>
        </p:nvSpPr>
        <p:spPr>
          <a:xfrm>
            <a:off x="1866900" y="5143500"/>
            <a:ext cx="8458200" cy="685800"/>
          </a:xfrm>
          <a:prstGeom prst="roundRect">
            <a:avLst>
              <a:gd name="adj" fmla="val 25000"/>
            </a:avLst>
          </a:prstGeom>
          <a:solidFill>
            <a:srgbClr val="091B2D"/>
          </a:solidFill>
          <a:ln w="0">
            <a:noFill/>
          </a:ln>
        </p:spPr>
        <p:txBody>
          <a:bodyPr/>
          <a:p/>
        </p:txBody>
      </p:sp>
      <p:sp>
        <p:nvSpPr>
          <p:cNvPr id="100" name=""/>
          <p:cNvSpPr>
            <a:spLocks noGrp="1"/>
          </p:cNvSpPr>
          <p:nvPr/>
        </p:nvSpPr>
        <p:spPr>
          <a:xfrm>
            <a:off x="2133600" y="5267325"/>
            <a:ext cx="79248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月度复盘三件事：实际使用情况  ·  业务指标变化  ·  下一个场景优先级</a:t>
            </a:r>
            <a:endParaRPr/>
          </a:p>
        </p:txBody>
      </p:sp>
    </p:spTree>
  </p:cSld>
</p:sld>
</file>

<file path=ppt/slides/slide13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bg>
      <p:bgPr>
        <a:solidFill>
          <a:srgbClr val="091B2D"/>
        </a:solidFill>
      </p:bgPr>
    </p:bg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B2D"/>
          </a:solidFill>
          <a:ln w="0">
            <a:noFill/>
          </a:ln>
        </p:spPr>
        <p:txBody>
          <a:bodyPr/>
          <a:p/>
        </p:txBody>
      </p:sp>
      <p:sp>
        <p:nvSpPr>
          <p:cNvPr id="103" name=""/>
          <p:cNvSpPr>
            <a:spLocks noGrp="1"/>
          </p:cNvSpPr>
          <p:nvPr/>
        </p:nvSpPr>
        <p:spPr>
          <a:xfrm>
            <a:off x="609600" y="438150"/>
            <a:ext cx="95250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客户最终获得的交付成果</a:t>
            </a:r>
            <a:endParaRPr/>
          </a:p>
        </p:txBody>
      </p:sp>
      <p:sp>
        <p:nvSpPr>
          <p:cNvPr id="104" name=""/>
          <p:cNvSpPr>
            <a:spLocks noGrp="1"/>
          </p:cNvSpPr>
          <p:nvPr/>
        </p:nvSpPr>
        <p:spPr>
          <a:xfrm>
            <a:off x="11220450" y="45720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r">
              <a:lnSpc>
                <a:spcPct val="108000"/>
              </a:lnSpc>
              <a:buNone/>
              <a:def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rPr>
              <a:t>13</a:t>
            </a:r>
            <a:endParaRPr/>
          </a:p>
        </p:txBody>
      </p:sp>
      <p:sp>
        <p:nvSpPr>
          <p:cNvPr id="105" name=""/>
          <p:cNvSpPr>
            <a:spLocks noGrp="1"/>
          </p:cNvSpPr>
          <p:nvPr/>
        </p:nvSpPr>
        <p:spPr>
          <a:xfrm>
            <a:off x="4267200" y="2305050"/>
            <a:ext cx="3657600" cy="1885950"/>
          </a:xfrm>
          <a:prstGeom prst="roundRect">
            <a:avLst>
              <a:gd name="adj" fmla="val 14141"/>
            </a:avLst>
          </a:prstGeom>
          <a:solidFill>
            <a:srgbClr val="102B46"/>
          </a:solidFill>
          <a:ln w="9525">
            <a:solidFill>
              <a:srgbClr val="46617A"/>
            </a:solidFill>
          </a:ln>
        </p:spPr>
        <p:txBody>
          <a:bodyPr/>
          <a:p/>
        </p:txBody>
      </p:sp>
      <p:pic>
        <p:nvPicPr>
          <p:cNvPr id="10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/>
        </p:blipFill>
        <p:spPr>
          <a:xfrm>
            <a:off x="5705475" y="2600325"/>
            <a:ext cx="685800" cy="685800"/>
          </a:xfrm>
          <a:prstGeom prst="rect">
            <a:avLst/>
          </a:prstGeom>
        </p:spPr>
      </p:pic>
      <p:sp>
        <p:nvSpPr>
          <p:cNvPr id="107" name=""/>
          <p:cNvSpPr>
            <a:spLocks noGrp="1"/>
          </p:cNvSpPr>
          <p:nvPr/>
        </p:nvSpPr>
        <p:spPr>
          <a:xfrm>
            <a:off x="4714875" y="3371850"/>
            <a:ext cx="276225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494"/>
          </a:bodyPr>
          <a:lstStyle/>
          <a:p>
            <a:pPr algn="ctr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一套可继续生长的</a:t>
            </a:r>
            <a:endParaRPr/>
          </a:p>
          <a:p>
            <a:pPr algn="ctr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企业AI应用基础</a:t>
            </a:r>
            <a:endParaRPr/>
          </a:p>
        </p:txBody>
      </p:sp>
      <p:sp>
        <p:nvSpPr>
          <p:cNvPr id="108" name=""/>
          <p:cNvSpPr>
            <a:spLocks noGrp="1"/>
          </p:cNvSpPr>
          <p:nvPr/>
        </p:nvSpPr>
        <p:spPr>
          <a:xfrm>
            <a:off x="666750" y="1619250"/>
            <a:ext cx="2571750" cy="1314450"/>
          </a:xfrm>
          <a:prstGeom prst="roundRect">
            <a:avLst>
              <a:gd name="adj" fmla="val 14493"/>
            </a:avLst>
          </a:prstGeom>
          <a:solidFill>
            <a:srgbClr val="102B46"/>
          </a:solidFill>
          <a:ln w="9525">
            <a:solidFill>
              <a:srgbClr val="2B4861"/>
            </a:solidFill>
          </a:ln>
        </p:spPr>
        <p:txBody>
          <a:bodyPr/>
          <a:p/>
        </p:txBody>
      </p:sp>
      <p:pic>
        <p:nvPicPr>
          <p:cNvPr id="10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/>
        </p:blipFill>
        <p:spPr>
          <a:xfrm>
            <a:off x="876300" y="1866900"/>
            <a:ext cx="361950" cy="361950"/>
          </a:xfrm>
          <a:prstGeom prst="rect">
            <a:avLst/>
          </a:prstGeom>
        </p:spPr>
      </p:pic>
      <p:sp>
        <p:nvSpPr>
          <p:cNvPr id="110" name=""/>
          <p:cNvSpPr>
            <a:spLocks noGrp="1"/>
          </p:cNvSpPr>
          <p:nvPr/>
        </p:nvSpPr>
        <p:spPr>
          <a:xfrm>
            <a:off x="1352550" y="1790700"/>
            <a:ext cx="16668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品牌AI业务中台</a:t>
            </a:r>
            <a:endParaRPr/>
          </a:p>
        </p:txBody>
      </p:sp>
      <p:sp>
        <p:nvSpPr>
          <p:cNvPr id="111" name=""/>
          <p:cNvSpPr>
            <a:spLocks noGrp="1"/>
          </p:cNvSpPr>
          <p:nvPr/>
        </p:nvSpPr>
        <p:spPr>
          <a:xfrm>
            <a:off x="876300" y="2343150"/>
            <a:ext cx="215265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C3D1DC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C3D1DC"/>
                </a:solidFill>
                <a:latin typeface="PingFang SC"/>
                <a:ea typeface="PingFang SC"/>
                <a:cs typeface="PingFang SC"/>
              </a:rPr>
              <a:t>四块业务应用基础配置</a:t>
            </a:r>
            <a:endParaRPr/>
          </a:p>
        </p:txBody>
      </p:sp>
      <p:sp>
        <p:nvSpPr>
          <p:cNvPr id="112" name=""/>
          <p:cNvSpPr>
            <a:spLocks noGrp="1"/>
          </p:cNvSpPr>
          <p:nvPr/>
        </p:nvSpPr>
        <p:spPr>
          <a:xfrm>
            <a:off x="666750" y="4210050"/>
            <a:ext cx="2571750" cy="1314450"/>
          </a:xfrm>
          <a:prstGeom prst="roundRect">
            <a:avLst>
              <a:gd name="adj" fmla="val 14493"/>
            </a:avLst>
          </a:prstGeom>
          <a:solidFill>
            <a:srgbClr val="102B46"/>
          </a:solidFill>
          <a:ln w="9525">
            <a:solidFill>
              <a:srgbClr val="2B4861"/>
            </a:solidFill>
          </a:ln>
        </p:spPr>
        <p:txBody>
          <a:bodyPr/>
          <a:p/>
        </p:txBody>
      </p:sp>
      <p:pic>
        <p:nvPicPr>
          <p:cNvPr id="11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/>
        </p:blipFill>
        <p:spPr>
          <a:xfrm>
            <a:off x="876300" y="4457700"/>
            <a:ext cx="361950" cy="361950"/>
          </a:xfrm>
          <a:prstGeom prst="rect">
            <a:avLst/>
          </a:prstGeom>
        </p:spPr>
      </p:pic>
      <p:sp>
        <p:nvSpPr>
          <p:cNvPr id="114" name=""/>
          <p:cNvSpPr>
            <a:spLocks noGrp="1"/>
          </p:cNvSpPr>
          <p:nvPr/>
        </p:nvSpPr>
        <p:spPr>
          <a:xfrm>
            <a:off x="1352550" y="4381500"/>
            <a:ext cx="16668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AI智能体</a:t>
            </a:r>
            <a:endParaRPr/>
          </a:p>
        </p:txBody>
      </p:sp>
      <p:sp>
        <p:nvSpPr>
          <p:cNvPr id="115" name=""/>
          <p:cNvSpPr>
            <a:spLocks noGrp="1"/>
          </p:cNvSpPr>
          <p:nvPr/>
        </p:nvSpPr>
        <p:spPr>
          <a:xfrm>
            <a:off x="876300" y="4933950"/>
            <a:ext cx="215265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C3D1DC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C3D1DC"/>
                </a:solidFill>
                <a:latin typeface="PingFang SC"/>
                <a:ea typeface="PingFang SC"/>
                <a:cs typeface="PingFang SC"/>
              </a:rPr>
              <a:t>Codex与WorkBuddy部署</a:t>
            </a:r>
            <a:endParaRPr/>
          </a:p>
        </p:txBody>
      </p:sp>
      <p:sp>
        <p:nvSpPr>
          <p:cNvPr id="116" name=""/>
          <p:cNvSpPr>
            <a:spLocks noGrp="1"/>
          </p:cNvSpPr>
          <p:nvPr/>
        </p:nvSpPr>
        <p:spPr>
          <a:xfrm>
            <a:off x="8953500" y="1619250"/>
            <a:ext cx="2571750" cy="1314450"/>
          </a:xfrm>
          <a:prstGeom prst="roundRect">
            <a:avLst>
              <a:gd name="adj" fmla="val 14493"/>
            </a:avLst>
          </a:prstGeom>
          <a:solidFill>
            <a:srgbClr val="102B46"/>
          </a:solidFill>
          <a:ln w="9525">
            <a:solidFill>
              <a:srgbClr val="2B4861"/>
            </a:solidFill>
          </a:ln>
        </p:spPr>
        <p:txBody>
          <a:bodyPr/>
          <a:p/>
        </p:txBody>
      </p:sp>
      <p:pic>
        <p:nvPicPr>
          <p:cNvPr id="11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/>
        </p:blipFill>
        <p:spPr>
          <a:xfrm>
            <a:off x="9163050" y="1866900"/>
            <a:ext cx="361950" cy="361950"/>
          </a:xfrm>
          <a:prstGeom prst="rect">
            <a:avLst/>
          </a:prstGeom>
        </p:spPr>
      </p:pic>
      <p:sp>
        <p:nvSpPr>
          <p:cNvPr id="118" name=""/>
          <p:cNvSpPr>
            <a:spLocks noGrp="1"/>
          </p:cNvSpPr>
          <p:nvPr/>
        </p:nvSpPr>
        <p:spPr>
          <a:xfrm>
            <a:off x="9639300" y="1790700"/>
            <a:ext cx="16668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企微数字基础</a:t>
            </a:r>
            <a:endParaRPr/>
          </a:p>
        </p:txBody>
      </p:sp>
      <p:sp>
        <p:nvSpPr>
          <p:cNvPr id="119" name=""/>
          <p:cNvSpPr>
            <a:spLocks noGrp="1"/>
          </p:cNvSpPr>
          <p:nvPr/>
        </p:nvSpPr>
        <p:spPr>
          <a:xfrm>
            <a:off x="9163050" y="2343150"/>
            <a:ext cx="215265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C3D1DC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C3D1DC"/>
                </a:solidFill>
                <a:latin typeface="PingFang SC"/>
                <a:ea typeface="PingFang SC"/>
                <a:cs typeface="PingFang SC"/>
              </a:rPr>
              <a:t>组织、知识目录与应用入口</a:t>
            </a:r>
            <a:endParaRPr/>
          </a:p>
        </p:txBody>
      </p:sp>
      <p:sp>
        <p:nvSpPr>
          <p:cNvPr id="120" name=""/>
          <p:cNvSpPr>
            <a:spLocks noGrp="1"/>
          </p:cNvSpPr>
          <p:nvPr/>
        </p:nvSpPr>
        <p:spPr>
          <a:xfrm>
            <a:off x="8953500" y="4210050"/>
            <a:ext cx="2571750" cy="1314450"/>
          </a:xfrm>
          <a:prstGeom prst="roundRect">
            <a:avLst>
              <a:gd name="adj" fmla="val 14493"/>
            </a:avLst>
          </a:prstGeom>
          <a:solidFill>
            <a:srgbClr val="102B46"/>
          </a:solidFill>
          <a:ln w="9525">
            <a:solidFill>
              <a:srgbClr val="2B4861"/>
            </a:solidFill>
          </a:ln>
        </p:spPr>
        <p:txBody>
          <a:bodyPr/>
          <a:p/>
        </p:txBody>
      </p:sp>
      <p:pic>
        <p:nvPicPr>
          <p:cNvPr id="12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6"/>
              </a:ext>
            </a:extLst>
          </a:blip>
          <a:stretch/>
        </p:blipFill>
        <p:spPr>
          <a:xfrm>
            <a:off x="9163050" y="4457700"/>
            <a:ext cx="361950" cy="361950"/>
          </a:xfrm>
          <a:prstGeom prst="rect">
            <a:avLst/>
          </a:prstGeom>
        </p:spPr>
      </p:pic>
      <p:sp>
        <p:nvSpPr>
          <p:cNvPr id="122" name=""/>
          <p:cNvSpPr>
            <a:spLocks noGrp="1"/>
          </p:cNvSpPr>
          <p:nvPr/>
        </p:nvSpPr>
        <p:spPr>
          <a:xfrm>
            <a:off x="9639300" y="4381500"/>
            <a:ext cx="16668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交付与验收资料</a:t>
            </a:r>
            <a:endParaRPr/>
          </a:p>
        </p:txBody>
      </p:sp>
      <p:sp>
        <p:nvSpPr>
          <p:cNvPr id="123" name=""/>
          <p:cNvSpPr>
            <a:spLocks noGrp="1"/>
          </p:cNvSpPr>
          <p:nvPr/>
        </p:nvSpPr>
        <p:spPr>
          <a:xfrm>
            <a:off x="9163050" y="4933950"/>
            <a:ext cx="215265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263"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C3D1DC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C3D1DC"/>
                </a:solidFill>
                <a:latin typeface="PingFang SC"/>
                <a:ea typeface="PingFang SC"/>
                <a:cs typeface="PingFang SC"/>
              </a:rPr>
              <a:t>部署文档、配置说明与验收清单</a:t>
            </a:r>
            <a:endParaRPr/>
          </a:p>
        </p:txBody>
      </p:sp>
      <p:sp>
        <p:nvSpPr>
          <p:cNvPr id="124" name=""/>
          <p:cNvSpPr>
            <a:spLocks noGrp="1"/>
          </p:cNvSpPr>
          <p:nvPr/>
        </p:nvSpPr>
        <p:spPr>
          <a:xfrm>
            <a:off x="4810125" y="5314950"/>
            <a:ext cx="2571750" cy="1314450"/>
          </a:xfrm>
          <a:prstGeom prst="roundRect">
            <a:avLst>
              <a:gd name="adj" fmla="val 14493"/>
            </a:avLst>
          </a:prstGeom>
          <a:solidFill>
            <a:srgbClr val="102B46"/>
          </a:solidFill>
          <a:ln w="9525">
            <a:solidFill>
              <a:srgbClr val="2B4861"/>
            </a:solidFill>
          </a:ln>
        </p:spPr>
        <p:txBody>
          <a:bodyPr/>
          <a:p/>
        </p:txBody>
      </p:sp>
      <p:pic>
        <p:nvPicPr>
          <p:cNvPr id="12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7"/>
              </a:ext>
            </a:extLst>
          </a:blip>
          <a:stretch/>
        </p:blipFill>
        <p:spPr>
          <a:xfrm>
            <a:off x="5019675" y="5562600"/>
            <a:ext cx="361950" cy="361950"/>
          </a:xfrm>
          <a:prstGeom prst="rect">
            <a:avLst/>
          </a:prstGeom>
        </p:spPr>
      </p:pic>
      <p:sp>
        <p:nvSpPr>
          <p:cNvPr id="126" name=""/>
          <p:cNvSpPr>
            <a:spLocks noGrp="1"/>
          </p:cNvSpPr>
          <p:nvPr/>
        </p:nvSpPr>
        <p:spPr>
          <a:xfrm>
            <a:off x="5495925" y="5486400"/>
            <a:ext cx="16668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一天线下培训</a:t>
            </a:r>
            <a:endParaRPr/>
          </a:p>
        </p:txBody>
      </p:sp>
      <p:sp>
        <p:nvSpPr>
          <p:cNvPr id="127" name=""/>
          <p:cNvSpPr>
            <a:spLocks noGrp="1"/>
          </p:cNvSpPr>
          <p:nvPr/>
        </p:nvSpPr>
        <p:spPr>
          <a:xfrm>
            <a:off x="5019675" y="6038850"/>
            <a:ext cx="215265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5217"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C3D1DC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C3D1DC"/>
                </a:solidFill>
                <a:latin typeface="PingFang SC"/>
                <a:ea typeface="PingFang SC"/>
                <a:cs typeface="PingFang SC"/>
              </a:rPr>
              <a:t>场景清单、知识结构与90天计划</a:t>
            </a:r>
            <a:endParaRPr/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>
  <p:cSld>
    <p:bg>
      <p:bgPr>
        <a:solidFill>
          <a:srgbClr val="F7F9FB"/>
        </a:solidFill>
      </p:bgPr>
    </p:bg>
    <p:spTree>
      <p:nvGrpSpPr>
        <p:cNvPr id="1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"/>
          <p:cNvSpPr>
            <a:spLocks noGrp="1"/>
          </p:cNvSpPr>
          <p:nvPr/>
        </p:nvSpPr>
        <p:spPr>
          <a:xfrm>
            <a:off x="609600" y="400050"/>
            <a:ext cx="100012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服务费用与边界</a:t>
            </a:r>
            <a:endParaRPr/>
          </a:p>
        </p:txBody>
      </p:sp>
      <p:sp>
        <p:nvSpPr>
          <p:cNvPr id="130" name=""/>
          <p:cNvSpPr>
            <a:spLocks noGrp="1"/>
          </p:cNvSpPr>
          <p:nvPr/>
        </p:nvSpPr>
        <p:spPr>
          <a:xfrm>
            <a:off x="628650" y="933450"/>
            <a:ext cx="10001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rgbClr val="5F6F7E"/>
                </a:solidFill>
                <a:latin typeface="PingFang SC"/>
                <a:ea typeface="PingFang SC"/>
                <a:cs typeface="PingFang SC"/>
              </a:rPr>
              <a:t>基础部署、持续咨询和定制开发分别计费</a:t>
            </a:r>
            <a:endParaRPr/>
          </a:p>
        </p:txBody>
      </p:sp>
      <p:sp>
        <p:nvSpPr>
          <p:cNvPr id="131" name=""/>
          <p:cNvSpPr>
            <a:spLocks noGrp="1"/>
          </p:cNvSpPr>
          <p:nvPr/>
        </p:nvSpPr>
        <p:spPr>
          <a:xfrm>
            <a:off x="11220450" y="41910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r">
              <a:lnSpc>
                <a:spcPct val="108000"/>
              </a:lnSpc>
              <a:buNone/>
              <a:def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rPr>
              <a:t>14</a:t>
            </a:r>
            <a:endParaRPr/>
          </a:p>
        </p:txBody>
      </p:sp>
      <p:sp>
        <p:nvSpPr>
          <p:cNvPr id="132" name=""/>
          <p:cNvSpPr>
            <a:spLocks noGrp="1"/>
          </p:cNvSpPr>
          <p:nvPr/>
        </p:nvSpPr>
        <p:spPr>
          <a:xfrm>
            <a:off x="609600" y="1200150"/>
            <a:ext cx="10972800" cy="19050"/>
          </a:xfrm>
          <a:prstGeom prst="rect">
            <a:avLst/>
          </a:prstGeom>
          <a:solidFill>
            <a:srgbClr val="D8E1E8"/>
          </a:solidFill>
          <a:ln w="0">
            <a:noFill/>
          </a:ln>
        </p:spPr>
        <p:txBody>
          <a:bodyPr/>
          <a:p/>
        </p:txBody>
      </p:sp>
      <p:sp>
        <p:nvSpPr>
          <p:cNvPr id="133" name=""/>
          <p:cNvSpPr>
            <a:spLocks noGrp="1"/>
          </p:cNvSpPr>
          <p:nvPr/>
        </p:nvSpPr>
        <p:spPr>
          <a:xfrm>
            <a:off x="609600" y="1524000"/>
            <a:ext cx="3524250" cy="4038600"/>
          </a:xfrm>
          <a:prstGeom prst="roundRect">
            <a:avLst>
              <a:gd name="adj" fmla="val 5946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sp>
        <p:nvSpPr>
          <p:cNvPr id="134" name=""/>
          <p:cNvSpPr>
            <a:spLocks noGrp="1"/>
          </p:cNvSpPr>
          <p:nvPr/>
        </p:nvSpPr>
        <p:spPr>
          <a:xfrm>
            <a:off x="609600" y="1524000"/>
            <a:ext cx="3524250" cy="1085850"/>
          </a:xfrm>
          <a:prstGeom prst="roundRect">
            <a:avLst>
              <a:gd name="adj" fmla="val 19298"/>
            </a:avLst>
          </a:prstGeom>
          <a:solidFill>
            <a:srgbClr val="091B2D"/>
          </a:solidFill>
          <a:ln w="0">
            <a:noFill/>
          </a:ln>
        </p:spPr>
        <p:txBody>
          <a:bodyPr/>
          <a:p/>
        </p:txBody>
      </p:sp>
      <p:sp>
        <p:nvSpPr>
          <p:cNvPr id="135" name=""/>
          <p:cNvSpPr>
            <a:spLocks noGrp="1"/>
          </p:cNvSpPr>
          <p:nvPr/>
        </p:nvSpPr>
        <p:spPr>
          <a:xfrm>
            <a:off x="838200" y="1695450"/>
            <a:ext cx="30670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FFFFFF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lang="zh-CN" sz="1350" b="1">
                <a:solidFill>
                  <a:srgbClr val="FFFFFF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基础版本</a:t>
            </a:r>
            <a:endParaRPr/>
          </a:p>
        </p:txBody>
      </p:sp>
      <p:sp>
        <p:nvSpPr>
          <p:cNvPr id="136" name=""/>
          <p:cNvSpPr>
            <a:spLocks noGrp="1"/>
          </p:cNvSpPr>
          <p:nvPr/>
        </p:nvSpPr>
        <p:spPr>
          <a:xfrm>
            <a:off x="838200" y="2057400"/>
            <a:ext cx="30670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5667"/>
          </a:bodyPr>
          <a:lstStyle/>
          <a:p>
            <a:pPr algn="l">
              <a:lnSpc>
                <a:spcPct val="108000"/>
              </a:lnSpc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19,800元</a:t>
            </a:r>
            <a:endParaRPr/>
          </a:p>
        </p:txBody>
      </p:sp>
      <p:sp>
        <p:nvSpPr>
          <p:cNvPr id="137" name=""/>
          <p:cNvSpPr>
            <a:spLocks noGrp="1"/>
          </p:cNvSpPr>
          <p:nvPr/>
        </p:nvSpPr>
        <p:spPr>
          <a:xfrm>
            <a:off x="838200" y="2781300"/>
            <a:ext cx="30670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一次性收费</a:t>
            </a:r>
            <a:endParaRPr/>
          </a:p>
        </p:txBody>
      </p:sp>
      <p:sp>
        <p:nvSpPr>
          <p:cNvPr id="138" name=""/>
          <p:cNvSpPr>
            <a:spLocks noGrp="1"/>
          </p:cNvSpPr>
          <p:nvPr/>
        </p:nvSpPr>
        <p:spPr>
          <a:xfrm>
            <a:off x="857250" y="3343275"/>
            <a:ext cx="66675" cy="66675"/>
          </a:xfrm>
          <a:prstGeom prst="roundRect">
            <a:avLst>
              <a:gd name="adj" fmla="val 50000"/>
            </a:avLst>
          </a:prstGeom>
          <a:solidFill>
            <a:srgbClr val="091B2D"/>
          </a:solidFill>
          <a:ln w="0">
            <a:noFill/>
          </a:ln>
        </p:spPr>
        <p:txBody>
          <a:bodyPr/>
          <a:p/>
        </p:txBody>
      </p:sp>
      <p:sp>
        <p:nvSpPr>
          <p:cNvPr id="139" name=""/>
          <p:cNvSpPr>
            <a:spLocks noGrp="1"/>
          </p:cNvSpPr>
          <p:nvPr/>
        </p:nvSpPr>
        <p:spPr>
          <a:xfrm>
            <a:off x="1047750" y="3181350"/>
            <a:ext cx="28765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一天线下培训</a:t>
            </a:r>
            <a:endParaRPr/>
          </a:p>
        </p:txBody>
      </p:sp>
      <p:sp>
        <p:nvSpPr>
          <p:cNvPr id="140" name=""/>
          <p:cNvSpPr>
            <a:spLocks noGrp="1"/>
          </p:cNvSpPr>
          <p:nvPr/>
        </p:nvSpPr>
        <p:spPr>
          <a:xfrm>
            <a:off x="857250" y="3800475"/>
            <a:ext cx="66675" cy="66675"/>
          </a:xfrm>
          <a:prstGeom prst="roundRect">
            <a:avLst>
              <a:gd name="adj" fmla="val 50000"/>
            </a:avLst>
          </a:prstGeom>
          <a:solidFill>
            <a:srgbClr val="091B2D"/>
          </a:solidFill>
          <a:ln w="0">
            <a:noFill/>
          </a:ln>
        </p:spPr>
        <p:txBody>
          <a:bodyPr/>
          <a:p/>
        </p:txBody>
      </p:sp>
      <p:sp>
        <p:nvSpPr>
          <p:cNvPr id="141" name=""/>
          <p:cNvSpPr>
            <a:spLocks noGrp="1"/>
          </p:cNvSpPr>
          <p:nvPr/>
        </p:nvSpPr>
        <p:spPr>
          <a:xfrm>
            <a:off x="1047750" y="3638550"/>
            <a:ext cx="28765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中台与四块应用配置</a:t>
            </a:r>
            <a:endParaRPr/>
          </a:p>
        </p:txBody>
      </p:sp>
      <p:sp>
        <p:nvSpPr>
          <p:cNvPr id="142" name=""/>
          <p:cNvSpPr>
            <a:spLocks noGrp="1"/>
          </p:cNvSpPr>
          <p:nvPr/>
        </p:nvSpPr>
        <p:spPr>
          <a:xfrm>
            <a:off x="857250" y="4257675"/>
            <a:ext cx="66675" cy="66675"/>
          </a:xfrm>
          <a:prstGeom prst="roundRect">
            <a:avLst>
              <a:gd name="adj" fmla="val 50000"/>
            </a:avLst>
          </a:prstGeom>
          <a:solidFill>
            <a:srgbClr val="091B2D"/>
          </a:solidFill>
          <a:ln w="0">
            <a:noFill/>
          </a:ln>
        </p:spPr>
        <p:txBody>
          <a:bodyPr/>
          <a:p/>
        </p:txBody>
      </p:sp>
      <p:sp>
        <p:nvSpPr>
          <p:cNvPr id="143" name=""/>
          <p:cNvSpPr>
            <a:spLocks noGrp="1"/>
          </p:cNvSpPr>
          <p:nvPr/>
        </p:nvSpPr>
        <p:spPr>
          <a:xfrm>
            <a:off x="1047750" y="4095750"/>
            <a:ext cx="28765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Codex、WorkBuddy部置</a:t>
            </a:r>
            <a:endParaRPr/>
          </a:p>
        </p:txBody>
      </p:sp>
      <p:sp>
        <p:nvSpPr>
          <p:cNvPr id="144" name=""/>
          <p:cNvSpPr>
            <a:spLocks noGrp="1"/>
          </p:cNvSpPr>
          <p:nvPr/>
        </p:nvSpPr>
        <p:spPr>
          <a:xfrm>
            <a:off x="857250" y="4714875"/>
            <a:ext cx="66675" cy="66675"/>
          </a:xfrm>
          <a:prstGeom prst="roundRect">
            <a:avLst>
              <a:gd name="adj" fmla="val 50000"/>
            </a:avLst>
          </a:prstGeom>
          <a:solidFill>
            <a:srgbClr val="091B2D"/>
          </a:solidFill>
          <a:ln w="0">
            <a:noFill/>
          </a:ln>
        </p:spPr>
        <p:txBody>
          <a:bodyPr/>
          <a:p/>
        </p:txBody>
      </p:sp>
      <p:sp>
        <p:nvSpPr>
          <p:cNvPr id="145" name=""/>
          <p:cNvSpPr>
            <a:spLocks noGrp="1"/>
          </p:cNvSpPr>
          <p:nvPr/>
        </p:nvSpPr>
        <p:spPr>
          <a:xfrm>
            <a:off x="1047750" y="4552950"/>
            <a:ext cx="28765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企业微信基础搭建</a:t>
            </a:r>
            <a:endParaRPr/>
          </a:p>
        </p:txBody>
      </p:sp>
      <p:sp>
        <p:nvSpPr>
          <p:cNvPr id="146" name=""/>
          <p:cNvSpPr>
            <a:spLocks noGrp="1"/>
          </p:cNvSpPr>
          <p:nvPr/>
        </p:nvSpPr>
        <p:spPr>
          <a:xfrm>
            <a:off x="4333875" y="1524000"/>
            <a:ext cx="3524250" cy="4038600"/>
          </a:xfrm>
          <a:prstGeom prst="roundRect">
            <a:avLst>
              <a:gd name="adj" fmla="val 5946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sp>
        <p:nvSpPr>
          <p:cNvPr id="147" name=""/>
          <p:cNvSpPr>
            <a:spLocks noGrp="1"/>
          </p:cNvSpPr>
          <p:nvPr/>
        </p:nvSpPr>
        <p:spPr>
          <a:xfrm>
            <a:off x="4333875" y="1524000"/>
            <a:ext cx="3524250" cy="1085850"/>
          </a:xfrm>
          <a:prstGeom prst="roundRect">
            <a:avLst>
              <a:gd name="adj" fmla="val 19298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148" name=""/>
          <p:cNvSpPr>
            <a:spLocks noGrp="1"/>
          </p:cNvSpPr>
          <p:nvPr/>
        </p:nvSpPr>
        <p:spPr>
          <a:xfrm>
            <a:off x="4562475" y="1695450"/>
            <a:ext cx="30670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022"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持续咨询服务</a:t>
            </a:r>
            <a:endParaRPr/>
          </a:p>
        </p:txBody>
      </p:sp>
      <p:sp>
        <p:nvSpPr>
          <p:cNvPr id="149" name=""/>
          <p:cNvSpPr>
            <a:spLocks noGrp="1"/>
          </p:cNvSpPr>
          <p:nvPr/>
        </p:nvSpPr>
        <p:spPr>
          <a:xfrm>
            <a:off x="4562475" y="2057400"/>
            <a:ext cx="30670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5667"/>
          </a:bodyPr>
          <a:lstStyle/>
          <a:p>
            <a:pPr algn="l">
              <a:lnSpc>
                <a:spcPct val="108000"/>
              </a:lnSpc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5,000元/月</a:t>
            </a:r>
            <a:endParaRPr/>
          </a:p>
        </p:txBody>
      </p:sp>
      <p:sp>
        <p:nvSpPr>
          <p:cNvPr id="150" name=""/>
          <p:cNvSpPr>
            <a:spLocks noGrp="1"/>
          </p:cNvSpPr>
          <p:nvPr/>
        </p:nvSpPr>
        <p:spPr>
          <a:xfrm>
            <a:off x="4562475" y="2781300"/>
            <a:ext cx="30670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1">
                <a:solidFill>
                  <a:srgbClr val="1E5AA8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1E5AA8"/>
                </a:solidFill>
                <a:latin typeface="PingFang SC"/>
                <a:ea typeface="PingFang SC"/>
                <a:cs typeface="PingFang SC"/>
              </a:rPr>
              <a:t>仅包含咨询与陪跑</a:t>
            </a:r>
            <a:endParaRPr/>
          </a:p>
        </p:txBody>
      </p:sp>
      <p:sp>
        <p:nvSpPr>
          <p:cNvPr id="151" name=""/>
          <p:cNvSpPr>
            <a:spLocks noGrp="1"/>
          </p:cNvSpPr>
          <p:nvPr/>
        </p:nvSpPr>
        <p:spPr>
          <a:xfrm>
            <a:off x="4581525" y="3343275"/>
            <a:ext cx="66675" cy="66675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152" name=""/>
          <p:cNvSpPr>
            <a:spLocks noGrp="1"/>
          </p:cNvSpPr>
          <p:nvPr/>
        </p:nvSpPr>
        <p:spPr>
          <a:xfrm>
            <a:off x="4772025" y="3181350"/>
            <a:ext cx="28765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AI应用月度复盘</a:t>
            </a:r>
            <a:endParaRPr/>
          </a:p>
        </p:txBody>
      </p:sp>
      <p:sp>
        <p:nvSpPr>
          <p:cNvPr id="153" name=""/>
          <p:cNvSpPr>
            <a:spLocks noGrp="1"/>
          </p:cNvSpPr>
          <p:nvPr/>
        </p:nvSpPr>
        <p:spPr>
          <a:xfrm>
            <a:off x="4581525" y="3800475"/>
            <a:ext cx="66675" cy="66675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154" name=""/>
          <p:cNvSpPr>
            <a:spLocks noGrp="1"/>
          </p:cNvSpPr>
          <p:nvPr/>
        </p:nvSpPr>
        <p:spPr>
          <a:xfrm>
            <a:off x="4772025" y="3638550"/>
            <a:ext cx="28765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日常使用问题咨询</a:t>
            </a:r>
            <a:endParaRPr/>
          </a:p>
        </p:txBody>
      </p:sp>
      <p:sp>
        <p:nvSpPr>
          <p:cNvPr id="155" name=""/>
          <p:cNvSpPr>
            <a:spLocks noGrp="1"/>
          </p:cNvSpPr>
          <p:nvPr/>
        </p:nvSpPr>
        <p:spPr>
          <a:xfrm>
            <a:off x="4581525" y="4257675"/>
            <a:ext cx="66675" cy="66675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156" name=""/>
          <p:cNvSpPr>
            <a:spLocks noGrp="1"/>
          </p:cNvSpPr>
          <p:nvPr/>
        </p:nvSpPr>
        <p:spPr>
          <a:xfrm>
            <a:off x="4772025" y="4095750"/>
            <a:ext cx="28765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新业务场景诊断</a:t>
            </a:r>
            <a:endParaRPr/>
          </a:p>
        </p:txBody>
      </p:sp>
      <p:sp>
        <p:nvSpPr>
          <p:cNvPr id="157" name=""/>
          <p:cNvSpPr>
            <a:spLocks noGrp="1"/>
          </p:cNvSpPr>
          <p:nvPr/>
        </p:nvSpPr>
        <p:spPr>
          <a:xfrm>
            <a:off x="4581525" y="4714875"/>
            <a:ext cx="66675" cy="66675"/>
          </a:xfrm>
          <a:prstGeom prst="roundRect">
            <a:avLst>
              <a:gd name="adj" fmla="val 50000"/>
            </a:avLst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158" name=""/>
          <p:cNvSpPr>
            <a:spLocks noGrp="1"/>
          </p:cNvSpPr>
          <p:nvPr/>
        </p:nvSpPr>
        <p:spPr>
          <a:xfrm>
            <a:off x="4772025" y="4552950"/>
            <a:ext cx="28765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工作流需求梳理与优先级</a:t>
            </a:r>
            <a:endParaRPr/>
          </a:p>
        </p:txBody>
      </p:sp>
      <p:sp>
        <p:nvSpPr>
          <p:cNvPr id="159" name=""/>
          <p:cNvSpPr>
            <a:spLocks noGrp="1"/>
          </p:cNvSpPr>
          <p:nvPr/>
        </p:nvSpPr>
        <p:spPr>
          <a:xfrm>
            <a:off x="8058150" y="1524000"/>
            <a:ext cx="3524250" cy="4038600"/>
          </a:xfrm>
          <a:prstGeom prst="roundRect">
            <a:avLst>
              <a:gd name="adj" fmla="val 5946"/>
            </a:avLst>
          </a:prstGeom>
          <a:solidFill>
            <a:srgbClr val="FFFFFF"/>
          </a:solidFill>
          <a:ln w="9525">
            <a:solidFill>
              <a:srgbClr val="D8E1E8"/>
            </a:solidFill>
          </a:ln>
        </p:spPr>
        <p:txBody>
          <a:bodyPr/>
          <a:p/>
        </p:txBody>
      </p:sp>
      <p:sp>
        <p:nvSpPr>
          <p:cNvPr id="160" name=""/>
          <p:cNvSpPr>
            <a:spLocks noGrp="1"/>
          </p:cNvSpPr>
          <p:nvPr/>
        </p:nvSpPr>
        <p:spPr>
          <a:xfrm>
            <a:off x="8058150" y="1524000"/>
            <a:ext cx="3524250" cy="1085850"/>
          </a:xfrm>
          <a:prstGeom prst="roundRect">
            <a:avLst>
              <a:gd name="adj" fmla="val 19298"/>
            </a:avLst>
          </a:prstGeom>
          <a:solidFill>
            <a:srgbClr val="F28C28"/>
          </a:solidFill>
          <a:ln w="0">
            <a:noFill/>
          </a:ln>
        </p:spPr>
        <p:txBody>
          <a:bodyPr/>
          <a:p/>
        </p:txBody>
      </p:sp>
      <p:sp>
        <p:nvSpPr>
          <p:cNvPr id="161" name=""/>
          <p:cNvSpPr>
            <a:spLocks noGrp="1"/>
          </p:cNvSpPr>
          <p:nvPr/>
        </p:nvSpPr>
        <p:spPr>
          <a:xfrm>
            <a:off x="8286750" y="1695450"/>
            <a:ext cx="30670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FFFFFF">
                    <a:alpha val="100000"/>
                  </a:srgbClr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FFFFFF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定制</a:t>
            </a:r>
            <a:r>
              <a:rPr lang="zh-CN" sz="1350" b="1">
                <a:solidFill>
                  <a:srgbClr val="FFFFFF">
                    <a:alpha val="100000"/>
                  </a:srgbClr>
                </a:solidFill>
                <a:latin typeface="PingFang SC"/>
                <a:ea typeface="PingFang SC"/>
                <a:cs typeface="PingFang SC"/>
              </a:rPr>
              <a:t>版本</a:t>
            </a:r>
            <a:endParaRPr/>
          </a:p>
        </p:txBody>
      </p:sp>
      <p:sp>
        <p:nvSpPr>
          <p:cNvPr id="162" name=""/>
          <p:cNvSpPr>
            <a:spLocks noGrp="1"/>
          </p:cNvSpPr>
          <p:nvPr/>
        </p:nvSpPr>
        <p:spPr>
          <a:xfrm>
            <a:off x="8286750" y="2057400"/>
            <a:ext cx="30670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5667"/>
          </a:bodyPr>
          <a:lstStyle/>
          <a:p>
            <a:pPr algn="l">
              <a:lnSpc>
                <a:spcPct val="108000"/>
              </a:lnSpc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按项目报价</a:t>
            </a:r>
            <a:endParaRPr/>
          </a:p>
        </p:txBody>
      </p:sp>
      <p:sp>
        <p:nvSpPr>
          <p:cNvPr id="163" name=""/>
          <p:cNvSpPr>
            <a:spLocks noGrp="1"/>
          </p:cNvSpPr>
          <p:nvPr/>
        </p:nvSpPr>
        <p:spPr>
          <a:xfrm>
            <a:off x="8286750" y="2781300"/>
            <a:ext cx="30670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F28C28"/>
                </a:solidFill>
                <a:latin typeface="PingFang SC"/>
                <a:ea typeface="PingFang SC"/>
                <a:cs typeface="PingFang SC"/>
              </a:rPr>
              <a:t>根据开发量单独评估</a:t>
            </a:r>
            <a:endParaRPr/>
          </a:p>
        </p:txBody>
      </p:sp>
      <p:sp>
        <p:nvSpPr>
          <p:cNvPr id="164" name=""/>
          <p:cNvSpPr>
            <a:spLocks noGrp="1"/>
          </p:cNvSpPr>
          <p:nvPr/>
        </p:nvSpPr>
        <p:spPr>
          <a:xfrm>
            <a:off x="8305800" y="3343275"/>
            <a:ext cx="66675" cy="66675"/>
          </a:xfrm>
          <a:prstGeom prst="roundRect">
            <a:avLst>
              <a:gd name="adj" fmla="val 50000"/>
            </a:avLst>
          </a:prstGeom>
          <a:solidFill>
            <a:srgbClr val="F28C28"/>
          </a:solidFill>
          <a:ln w="0">
            <a:noFill/>
          </a:ln>
        </p:spPr>
        <p:txBody>
          <a:bodyPr/>
          <a:p/>
        </p:txBody>
      </p:sp>
      <p:sp>
        <p:nvSpPr>
          <p:cNvPr id="165" name=""/>
          <p:cNvSpPr>
            <a:spLocks noGrp="1"/>
          </p:cNvSpPr>
          <p:nvPr/>
        </p:nvSpPr>
        <p:spPr>
          <a:xfrm>
            <a:off x="8496300" y="3181350"/>
            <a:ext cx="28765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CRM客户管理系统</a:t>
            </a:r>
            <a:endParaRPr/>
          </a:p>
        </p:txBody>
      </p:sp>
      <p:sp>
        <p:nvSpPr>
          <p:cNvPr id="166" name=""/>
          <p:cNvSpPr>
            <a:spLocks noGrp="1"/>
          </p:cNvSpPr>
          <p:nvPr/>
        </p:nvSpPr>
        <p:spPr>
          <a:xfrm>
            <a:off x="8305800" y="3800475"/>
            <a:ext cx="66675" cy="66675"/>
          </a:xfrm>
          <a:prstGeom prst="roundRect">
            <a:avLst>
              <a:gd name="adj" fmla="val 50000"/>
            </a:avLst>
          </a:prstGeom>
          <a:solidFill>
            <a:srgbClr val="F28C28"/>
          </a:solidFill>
          <a:ln w="0">
            <a:noFill/>
          </a:ln>
        </p:spPr>
        <p:txBody>
          <a:bodyPr/>
          <a:p/>
        </p:txBody>
      </p:sp>
      <p:sp>
        <p:nvSpPr>
          <p:cNvPr id="167" name=""/>
          <p:cNvSpPr>
            <a:spLocks noGrp="1"/>
          </p:cNvSpPr>
          <p:nvPr/>
        </p:nvSpPr>
        <p:spPr>
          <a:xfrm>
            <a:off x="8496300" y="3638550"/>
            <a:ext cx="28765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财务审核、对账和报表流程</a:t>
            </a:r>
            <a:endParaRPr/>
          </a:p>
        </p:txBody>
      </p:sp>
      <p:sp>
        <p:nvSpPr>
          <p:cNvPr id="168" name=""/>
          <p:cNvSpPr>
            <a:spLocks noGrp="1"/>
          </p:cNvSpPr>
          <p:nvPr/>
        </p:nvSpPr>
        <p:spPr>
          <a:xfrm>
            <a:off x="8305800" y="4257675"/>
            <a:ext cx="66675" cy="66675"/>
          </a:xfrm>
          <a:prstGeom prst="roundRect">
            <a:avLst>
              <a:gd name="adj" fmla="val 50000"/>
            </a:avLst>
          </a:prstGeom>
          <a:solidFill>
            <a:srgbClr val="F28C28"/>
          </a:solidFill>
          <a:ln w="0">
            <a:noFill/>
          </a:ln>
        </p:spPr>
        <p:txBody>
          <a:bodyPr/>
          <a:p/>
        </p:txBody>
      </p:sp>
      <p:sp>
        <p:nvSpPr>
          <p:cNvPr id="169" name=""/>
          <p:cNvSpPr>
            <a:spLocks noGrp="1"/>
          </p:cNvSpPr>
          <p:nvPr/>
        </p:nvSpPr>
        <p:spPr>
          <a:xfrm>
            <a:off x="8496300" y="4095750"/>
            <a:ext cx="28765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生产日报、排产和质量工作流</a:t>
            </a:r>
            <a:endParaRPr/>
          </a:p>
        </p:txBody>
      </p:sp>
      <p:sp>
        <p:nvSpPr>
          <p:cNvPr id="170" name=""/>
          <p:cNvSpPr>
            <a:spLocks noGrp="1"/>
          </p:cNvSpPr>
          <p:nvPr/>
        </p:nvSpPr>
        <p:spPr>
          <a:xfrm>
            <a:off x="8305800" y="4714875"/>
            <a:ext cx="66675" cy="66675"/>
          </a:xfrm>
          <a:prstGeom prst="roundRect">
            <a:avLst>
              <a:gd name="adj" fmla="val 50000"/>
            </a:avLst>
          </a:prstGeom>
          <a:solidFill>
            <a:srgbClr val="F28C28"/>
          </a:solidFill>
          <a:ln w="0">
            <a:noFill/>
          </a:ln>
        </p:spPr>
        <p:txBody>
          <a:bodyPr/>
          <a:p/>
        </p:txBody>
      </p:sp>
      <p:sp>
        <p:nvSpPr>
          <p:cNvPr id="171" name=""/>
          <p:cNvSpPr>
            <a:spLocks noGrp="1"/>
          </p:cNvSpPr>
          <p:nvPr/>
        </p:nvSpPr>
        <p:spPr>
          <a:xfrm>
            <a:off x="8496300" y="4552950"/>
            <a:ext cx="28765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142331"/>
                </a:solidFill>
                <a:latin typeface="PingFang SC"/>
                <a:ea typeface="PingFang SC"/>
                <a:cs typeface="PingFang SC"/>
              </a:rPr>
              <a:t>ERP等系统接口开发</a:t>
            </a:r>
            <a:endParaRPr/>
          </a:p>
        </p:txBody>
      </p:sp>
      <p:sp>
        <p:nvSpPr>
          <p:cNvPr id="172" name=""/>
          <p:cNvSpPr>
            <a:spLocks noGrp="1"/>
          </p:cNvSpPr>
          <p:nvPr/>
        </p:nvSpPr>
        <p:spPr>
          <a:xfrm>
            <a:off x="1162050" y="5829300"/>
            <a:ext cx="9867900" cy="457200"/>
          </a:xfrm>
          <a:prstGeom prst="roundRect">
            <a:avLst>
              <a:gd name="adj" fmla="val 31250"/>
            </a:avLst>
          </a:prstGeom>
          <a:solidFill>
            <a:srgbClr val="102B46"/>
          </a:solidFill>
          <a:ln w="0">
            <a:noFill/>
          </a:ln>
        </p:spPr>
        <p:txBody>
          <a:bodyPr/>
          <a:p/>
        </p:txBody>
      </p:sp>
      <p:sp>
        <p:nvSpPr>
          <p:cNvPr id="173" name=""/>
          <p:cNvSpPr>
            <a:spLocks noGrp="1"/>
          </p:cNvSpPr>
          <p:nvPr/>
        </p:nvSpPr>
        <p:spPr>
          <a:xfrm>
            <a:off x="1390650" y="5886450"/>
            <a:ext cx="94107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定制项目在需求确认后，单独提供功能清单、实施周期、验收标准和项目报价</a:t>
            </a:r>
            <a:endParaRPr/>
          </a:p>
        </p:txBody>
      </p:sp>
    </p:spTree>
  </p:cSld>
</p:sld>
</file>

<file path=ppt/slides/slide15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bg>
      <p:bgPr>
        <a:solidFill>
          <a:srgbClr val="091B2D"/>
        </a:solidFill>
      </p:bgPr>
    </p:bg>
    <p:spTree>
      <p:nvGrpSpPr>
        <p:cNvPr id="1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B2D"/>
          </a:solidFill>
          <a:ln w="0">
            <a:noFill/>
          </a:ln>
        </p:spPr>
        <p:txBody>
          <a:bodyPr/>
          <a:p/>
        </p:txBody>
      </p:sp>
      <p:pic>
        <p:nvPicPr>
          <p:cNvPr id="17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/>
        </p:blipFill>
        <p:spPr>
          <a:xfrm>
            <a:off x="838200" y="819150"/>
            <a:ext cx="552450" cy="552450"/>
          </a:xfrm>
          <a:prstGeom prst="rect">
            <a:avLst/>
          </a:prstGeom>
        </p:spPr>
      </p:pic>
      <p:sp>
        <p:nvSpPr>
          <p:cNvPr id="177" name=""/>
          <p:cNvSpPr>
            <a:spLocks noGrp="1"/>
          </p:cNvSpPr>
          <p:nvPr/>
        </p:nvSpPr>
        <p:spPr>
          <a:xfrm>
            <a:off x="800100" y="1657350"/>
            <a:ext cx="85725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先让一个真实场景跑起来</a:t>
            </a:r>
            <a:endParaRPr/>
          </a:p>
        </p:txBody>
      </p:sp>
      <p:sp>
        <p:nvSpPr>
          <p:cNvPr id="178" name=""/>
          <p:cNvSpPr>
            <a:spLocks noGrp="1"/>
          </p:cNvSpPr>
          <p:nvPr/>
        </p:nvSpPr>
        <p:spPr>
          <a:xfrm>
            <a:off x="819150" y="2533650"/>
            <a:ext cx="10287000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22000"/>
              </a:lnSpc>
              <a:buNone/>
              <a:defRPr sz="1800" b="0">
                <a:solidFill>
                  <a:srgbClr val="C9D8E5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C9D8E5"/>
                </a:solidFill>
                <a:latin typeface="PingFang SC"/>
                <a:ea typeface="PingFang SC"/>
                <a:cs typeface="PingFang SC"/>
              </a:rPr>
              <a:t>不必一次改造整个企业。从高频、重复、离经营结果最近的环节开始，把成功方法再复制到更多部门。</a:t>
            </a:r>
            <a:endParaRPr/>
          </a:p>
        </p:txBody>
      </p:sp>
      <p:sp>
        <p:nvSpPr>
          <p:cNvPr id="179" name=""/>
          <p:cNvSpPr>
            <a:spLocks noGrp="1"/>
          </p:cNvSpPr>
          <p:nvPr/>
        </p:nvSpPr>
        <p:spPr>
          <a:xfrm>
            <a:off x="800100" y="3886200"/>
            <a:ext cx="4000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735"/>
          </a:bodyPr>
          <a:lstStyle/>
          <a:p>
            <a:pPr algn="l">
              <a:lnSpc>
                <a:spcPct val="108000"/>
              </a:lnSpc>
              <a:buNone/>
              <a:defRPr sz="1200" b="1">
                <a:solidFill>
                  <a:srgbClr val="FFB15A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>
                <a:solidFill>
                  <a:srgbClr val="FFB15A"/>
                </a:solidFill>
                <a:latin typeface="PingFang SC"/>
                <a:ea typeface="PingFang SC"/>
                <a:cs typeface="PingFang SC"/>
              </a:rPr>
              <a:t>01</a:t>
            </a:r>
            <a:endParaRPr/>
          </a:p>
        </p:txBody>
      </p:sp>
      <p:sp>
        <p:nvSpPr>
          <p:cNvPr id="180" name=""/>
          <p:cNvSpPr>
            <a:spLocks noGrp="1"/>
          </p:cNvSpPr>
          <p:nvPr/>
        </p:nvSpPr>
        <p:spPr>
          <a:xfrm>
            <a:off x="800100" y="4248150"/>
            <a:ext cx="1866900" cy="28575"/>
          </a:xfrm>
          <a:prstGeom prst="rect">
            <a:avLst/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181" name=""/>
          <p:cNvSpPr>
            <a:spLocks noGrp="1"/>
          </p:cNvSpPr>
          <p:nvPr/>
        </p:nvSpPr>
        <p:spPr>
          <a:xfrm>
            <a:off x="800100" y="4514850"/>
            <a:ext cx="180975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企业AI应用诊断</a:t>
            </a:r>
            <a:endParaRPr/>
          </a:p>
        </p:txBody>
      </p:sp>
      <p:sp>
        <p:nvSpPr>
          <p:cNvPr id="182" name=""/>
          <p:cNvSpPr>
            <a:spLocks noGrp="1"/>
          </p:cNvSpPr>
          <p:nvPr/>
        </p:nvSpPr>
        <p:spPr>
          <a:xfrm>
            <a:off x="3009900" y="3886200"/>
            <a:ext cx="4000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735"/>
          </a:bodyPr>
          <a:lstStyle/>
          <a:p>
            <a:pPr algn="l">
              <a:lnSpc>
                <a:spcPct val="108000"/>
              </a:lnSpc>
              <a:buNone/>
              <a:defRPr sz="1200" b="1">
                <a:solidFill>
                  <a:srgbClr val="FFB15A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>
                <a:solidFill>
                  <a:srgbClr val="FFB15A"/>
                </a:solidFill>
                <a:latin typeface="PingFang SC"/>
                <a:ea typeface="PingFang SC"/>
                <a:cs typeface="PingFang SC"/>
              </a:rPr>
              <a:t>02</a:t>
            </a:r>
            <a:endParaRPr/>
          </a:p>
        </p:txBody>
      </p:sp>
      <p:sp>
        <p:nvSpPr>
          <p:cNvPr id="183" name=""/>
          <p:cNvSpPr>
            <a:spLocks noGrp="1"/>
          </p:cNvSpPr>
          <p:nvPr/>
        </p:nvSpPr>
        <p:spPr>
          <a:xfrm>
            <a:off x="3009900" y="4248150"/>
            <a:ext cx="1866900" cy="28575"/>
          </a:xfrm>
          <a:prstGeom prst="rect">
            <a:avLst/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184" name=""/>
          <p:cNvSpPr>
            <a:spLocks noGrp="1"/>
          </p:cNvSpPr>
          <p:nvPr/>
        </p:nvSpPr>
        <p:spPr>
          <a:xfrm>
            <a:off x="3009900" y="4514850"/>
            <a:ext cx="180975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确认首批数据与人员</a:t>
            </a:r>
            <a:endParaRPr/>
          </a:p>
        </p:txBody>
      </p:sp>
      <p:sp>
        <p:nvSpPr>
          <p:cNvPr id="185" name=""/>
          <p:cNvSpPr>
            <a:spLocks noGrp="1"/>
          </p:cNvSpPr>
          <p:nvPr/>
        </p:nvSpPr>
        <p:spPr>
          <a:xfrm>
            <a:off x="5219700" y="3886200"/>
            <a:ext cx="4000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735"/>
          </a:bodyPr>
          <a:lstStyle/>
          <a:p>
            <a:pPr algn="l">
              <a:lnSpc>
                <a:spcPct val="108000"/>
              </a:lnSpc>
              <a:buNone/>
              <a:defRPr sz="1200" b="1">
                <a:solidFill>
                  <a:srgbClr val="FFB15A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>
                <a:solidFill>
                  <a:srgbClr val="FFB15A"/>
                </a:solidFill>
                <a:latin typeface="PingFang SC"/>
                <a:ea typeface="PingFang SC"/>
                <a:cs typeface="PingFang SC"/>
              </a:rPr>
              <a:t>03</a:t>
            </a:r>
            <a:endParaRPr/>
          </a:p>
        </p:txBody>
      </p:sp>
      <p:sp>
        <p:nvSpPr>
          <p:cNvPr id="186" name=""/>
          <p:cNvSpPr>
            <a:spLocks noGrp="1"/>
          </p:cNvSpPr>
          <p:nvPr/>
        </p:nvSpPr>
        <p:spPr>
          <a:xfrm>
            <a:off x="5219700" y="4248150"/>
            <a:ext cx="1866900" cy="28575"/>
          </a:xfrm>
          <a:prstGeom prst="rect">
            <a:avLst/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187" name=""/>
          <p:cNvSpPr>
            <a:spLocks noGrp="1"/>
          </p:cNvSpPr>
          <p:nvPr/>
        </p:nvSpPr>
        <p:spPr>
          <a:xfrm>
            <a:off x="5219700" y="4514850"/>
            <a:ext cx="180975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完成基础部署</a:t>
            </a:r>
            <a:endParaRPr/>
          </a:p>
        </p:txBody>
      </p:sp>
      <p:sp>
        <p:nvSpPr>
          <p:cNvPr id="188" name=""/>
          <p:cNvSpPr>
            <a:spLocks noGrp="1"/>
          </p:cNvSpPr>
          <p:nvPr/>
        </p:nvSpPr>
        <p:spPr>
          <a:xfrm>
            <a:off x="7429500" y="3886200"/>
            <a:ext cx="4000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735"/>
          </a:bodyPr>
          <a:lstStyle/>
          <a:p>
            <a:pPr algn="l">
              <a:lnSpc>
                <a:spcPct val="108000"/>
              </a:lnSpc>
              <a:buNone/>
              <a:defRPr sz="1200" b="1">
                <a:solidFill>
                  <a:srgbClr val="FFB15A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>
                <a:solidFill>
                  <a:srgbClr val="FFB15A"/>
                </a:solidFill>
                <a:latin typeface="PingFang SC"/>
                <a:ea typeface="PingFang SC"/>
                <a:cs typeface="PingFang SC"/>
              </a:rPr>
              <a:t>04</a:t>
            </a:r>
            <a:endParaRPr/>
          </a:p>
        </p:txBody>
      </p:sp>
      <p:sp>
        <p:nvSpPr>
          <p:cNvPr id="189" name=""/>
          <p:cNvSpPr>
            <a:spLocks noGrp="1"/>
          </p:cNvSpPr>
          <p:nvPr/>
        </p:nvSpPr>
        <p:spPr>
          <a:xfrm>
            <a:off x="7429500" y="4248150"/>
            <a:ext cx="1866900" cy="28575"/>
          </a:xfrm>
          <a:prstGeom prst="rect">
            <a:avLst/>
          </a:prstGeom>
          <a:solidFill>
            <a:srgbClr val="1E5AA8"/>
          </a:solidFill>
          <a:ln w="0">
            <a:noFill/>
          </a:ln>
        </p:spPr>
        <p:txBody>
          <a:bodyPr/>
          <a:p/>
        </p:txBody>
      </p:sp>
      <p:sp>
        <p:nvSpPr>
          <p:cNvPr id="190" name=""/>
          <p:cNvSpPr>
            <a:spLocks noGrp="1"/>
          </p:cNvSpPr>
          <p:nvPr/>
        </p:nvSpPr>
        <p:spPr>
          <a:xfrm>
            <a:off x="7429500" y="4514850"/>
            <a:ext cx="180975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培训并启动试运行</a:t>
            </a:r>
            <a:endParaRPr/>
          </a:p>
        </p:txBody>
      </p:sp>
      <p:sp>
        <p:nvSpPr>
          <p:cNvPr id="191" name=""/>
          <p:cNvSpPr>
            <a:spLocks noGrp="1"/>
          </p:cNvSpPr>
          <p:nvPr/>
        </p:nvSpPr>
        <p:spPr>
          <a:xfrm>
            <a:off x="9639300" y="3886200"/>
            <a:ext cx="4000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735"/>
          </a:bodyPr>
          <a:lstStyle/>
          <a:p>
            <a:pPr algn="l">
              <a:lnSpc>
                <a:spcPct val="108000"/>
              </a:lnSpc>
              <a:buNone/>
              <a:defRPr sz="1200" b="1">
                <a:solidFill>
                  <a:srgbClr val="FFB15A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>
                <a:solidFill>
                  <a:srgbClr val="FFB15A"/>
                </a:solidFill>
                <a:latin typeface="PingFang SC"/>
                <a:ea typeface="PingFang SC"/>
                <a:cs typeface="PingFang SC"/>
              </a:rPr>
              <a:t>05</a:t>
            </a:r>
            <a:endParaRPr/>
          </a:p>
        </p:txBody>
      </p:sp>
      <p:sp>
        <p:nvSpPr>
          <p:cNvPr id="192" name=""/>
          <p:cNvSpPr>
            <a:spLocks noGrp="1"/>
          </p:cNvSpPr>
          <p:nvPr/>
        </p:nvSpPr>
        <p:spPr>
          <a:xfrm>
            <a:off x="9639300" y="4248150"/>
            <a:ext cx="1866900" cy="28575"/>
          </a:xfrm>
          <a:prstGeom prst="rect">
            <a:avLst/>
          </a:prstGeom>
          <a:solidFill>
            <a:srgbClr val="F28C28"/>
          </a:solidFill>
          <a:ln w="0">
            <a:noFill/>
          </a:ln>
        </p:spPr>
        <p:txBody>
          <a:bodyPr/>
          <a:p/>
        </p:txBody>
      </p:sp>
      <p:sp>
        <p:nvSpPr>
          <p:cNvPr id="193" name=""/>
          <p:cNvSpPr>
            <a:spLocks noGrp="1"/>
          </p:cNvSpPr>
          <p:nvPr/>
        </p:nvSpPr>
        <p:spPr>
          <a:xfrm>
            <a:off x="9639300" y="4514850"/>
            <a:ext cx="180975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按月复盘与扩展</a:t>
            </a:r>
            <a:endParaRPr/>
          </a:p>
        </p:txBody>
      </p:sp>
      <p:sp>
        <p:nvSpPr>
          <p:cNvPr id="194" name=""/>
          <p:cNvSpPr>
            <a:spLocks noGrp="1"/>
          </p:cNvSpPr>
          <p:nvPr/>
        </p:nvSpPr>
        <p:spPr>
          <a:xfrm>
            <a:off x="800100" y="5657850"/>
            <a:ext cx="10591800" cy="19050"/>
          </a:xfrm>
          <a:prstGeom prst="rect">
            <a:avLst/>
          </a:prstGeom>
          <a:solidFill>
            <a:srgbClr val="3A5268"/>
          </a:solidFill>
          <a:ln w="0">
            <a:noFill/>
          </a:ln>
        </p:spPr>
        <p:txBody>
          <a:bodyPr/>
          <a:p/>
        </p:txBody>
      </p:sp>
      <p:sp>
        <p:nvSpPr>
          <p:cNvPr id="195" name=""/>
          <p:cNvSpPr>
            <a:spLocks noGrp="1"/>
          </p:cNvSpPr>
          <p:nvPr/>
        </p:nvSpPr>
        <p:spPr>
          <a:xfrm>
            <a:off x="800100" y="5905500"/>
            <a:ext cx="47625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9FB2C2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9FB2C2"/>
                </a:solidFill>
                <a:latin typeface="PingFang SC"/>
                <a:ea typeface="PingFang SC"/>
                <a:cs typeface="PingFang SC"/>
              </a:rPr>
              <a:t>品牌AI业务中台  ·  应用方案</a:t>
            </a:r>
            <a:endParaRPr/>
          </a:p>
        </p:txBody>
      </p:sp>
      <p:sp>
        <p:nvSpPr>
          <p:cNvPr id="196" name=""/>
          <p:cNvSpPr>
            <a:spLocks noGrp="1"/>
          </p:cNvSpPr>
          <p:nvPr/>
        </p:nvSpPr>
        <p:spPr>
          <a:xfrm>
            <a:off x="9829800" y="5848350"/>
            <a:ext cx="1562100" cy="419100"/>
          </a:xfrm>
          <a:prstGeom prst="roundRect">
            <a:avLst>
              <a:gd name="adj" fmla="val 40909"/>
            </a:avLst>
          </a:prstGeom>
          <a:solidFill>
            <a:srgbClr val="FFB15A"/>
          </a:solidFill>
          <a:ln w="0">
            <a:noFill/>
          </a:ln>
        </p:spPr>
        <p:txBody>
          <a:bodyPr anchor="ctr">
            <a:normAutofit fontScale="92037"/>
          </a:bodyPr>
          <a:lstStyle/>
          <a:p>
            <a:pPr algn="ctr">
              <a:lnSpc>
                <a:spcPct val="108000"/>
              </a:lnSpc>
              <a:buNone/>
              <a:defRPr sz="1500" b="1">
                <a:solidFill>
                  <a:srgbClr val="091B2D"/>
                </a:solidFill>
                <a:latin typeface="PingFang SC"/>
                <a:ea typeface="PingFang SC"/>
                <a:cs typeface="PingFang SC"/>
              </a:defRPr>
            </a:pPr>
            <a:r>
              <a:rPr sz="1500" b="1">
                <a:solidFill>
                  <a:srgbClr val="091B2D"/>
                </a:solidFill>
                <a:latin typeface="PingFang SC"/>
                <a:ea typeface="PingFang SC"/>
                <a:cs typeface="PingFang SC"/>
              </a:rPr>
              <a:t>合作启动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Application>Tencent office</Application>
</Properties>
</file>

<file path=docProps/core.xml><?xml version="1.0" encoding="utf-8"?>
<cp:coreProperties xmlns:xsi="http://www.w3.org/2001/XMLSchema-instance" xmlns:dcmitype="http://purl.org/dc/dcmitype/" xmlns:dcterms="http://purl.org/dc/terms/" xmlns:dc="http://purl.org/dc/elements/1.1/" xmlns:cp="http://schemas.openxmlformats.org/package/2006/metadata/core-properties">
  <dcterms:created xsi:type="dcterms:W3CDTF">2026-09-10T21:16:12Z</dcterms:created>
  <dcterms:modified xsi:type="dcterms:W3CDTF">2026-09-10T21:16:12Z</dcterms:modified>
</cp:coreProperties>
</file>